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9"/>
    <p:restoredTop sz="94676"/>
  </p:normalViewPr>
  <p:slideViewPr>
    <p:cSldViewPr snapToGrid="0" snapToObjects="1">
      <p:cViewPr varScale="1">
        <p:scale>
          <a:sx n="138" d="100"/>
          <a:sy n="138" d="100"/>
        </p:scale>
        <p:origin x="176" y="6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10/19/19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3371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10/19/19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62913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10/19/19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8909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10/19/19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87469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10/19/19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21028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10/19/19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16479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10/19/19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40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10/19/19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2746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10/19/19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58163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10/19/19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42537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10/19/19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25207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10/19/19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1823209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5" r:id="rId6"/>
    <p:sldLayoutId id="2147483680" r:id="rId7"/>
    <p:sldLayoutId id="2147483681" r:id="rId8"/>
    <p:sldLayoutId id="2147483682" r:id="rId9"/>
    <p:sldLayoutId id="2147483684" r:id="rId10"/>
    <p:sldLayoutId id="2147483683"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00000"/>
        </a:lnSpc>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commons.wikimedia.org/wiki/File:Toronto_-_ON_-_Toronto_Harbourfront.jpg"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cocl.us/new_york_dataset" TargetMode="External"/><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C427EA3-1645-4B27-A5C2-55E8E24C66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85CDBF6-7B87-4A58-92CA-E887CA36AF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6BFF2B2E-1CF1-403F-BB44-3F9C3E7F6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9D8B4D3C-0DE0-43B9-B032-32B536B96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C08A7800-1EF4-463B-976D-FE80653B30EC}"/>
              </a:ext>
            </a:extLst>
          </p:cNvPr>
          <p:cNvPicPr>
            <a:picLocks noChangeAspect="1"/>
          </p:cNvPicPr>
          <p:nvPr/>
        </p:nvPicPr>
        <p:blipFill rotWithShape="1">
          <a:blip r:embed="rId2"/>
          <a:srcRect l="2125" t="12702" r="25942" b="-289"/>
          <a:stretch/>
        </p:blipFill>
        <p:spPr>
          <a:xfrm>
            <a:off x="4241830" y="3311997"/>
            <a:ext cx="3703320" cy="3088803"/>
          </a:xfrm>
          <a:prstGeom prst="rect">
            <a:avLst/>
          </a:prstGeom>
        </p:spPr>
      </p:pic>
      <p:sp>
        <p:nvSpPr>
          <p:cNvPr id="26" name="Rectangle 25">
            <a:extLst>
              <a:ext uri="{FF2B5EF4-FFF2-40B4-BE49-F238E27FC236}">
                <a16:creationId xmlns:a16="http://schemas.microsoft.com/office/drawing/2014/main" id="{707788D3-E467-4E25-A5E9-FD41795BD5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105B308-FB5A-3942-9F9B-CB2E012D4A5F}"/>
              </a:ext>
            </a:extLst>
          </p:cNvPr>
          <p:cNvSpPr>
            <a:spLocks noGrp="1"/>
          </p:cNvSpPr>
          <p:nvPr>
            <p:ph type="ctrTitle"/>
          </p:nvPr>
        </p:nvSpPr>
        <p:spPr>
          <a:xfrm>
            <a:off x="8042147" y="1771439"/>
            <a:ext cx="3771162" cy="1733655"/>
          </a:xfrm>
        </p:spPr>
        <p:txBody>
          <a:bodyPr>
            <a:normAutofit fontScale="90000"/>
          </a:bodyPr>
          <a:lstStyle/>
          <a:p>
            <a:pPr algn="ctr">
              <a:lnSpc>
                <a:spcPct val="90000"/>
              </a:lnSpc>
            </a:pPr>
            <a:br>
              <a:rPr lang="en-US" sz="2300" b="1" dirty="0">
                <a:solidFill>
                  <a:srgbClr val="FFFFFF"/>
                </a:solidFill>
              </a:rPr>
            </a:br>
            <a:r>
              <a:rPr lang="en-US" sz="2200" b="1" dirty="0">
                <a:solidFill>
                  <a:srgbClr val="FFFFFF"/>
                </a:solidFill>
              </a:rPr>
              <a:t>The Battle of Neighborhoods: Toronto vs. New York</a:t>
            </a:r>
            <a:br>
              <a:rPr lang="en-US" sz="2300" dirty="0">
                <a:solidFill>
                  <a:srgbClr val="FFFFFF"/>
                </a:solidFill>
              </a:rPr>
            </a:br>
            <a:endParaRPr lang="en-US" sz="2300" dirty="0">
              <a:solidFill>
                <a:srgbClr val="FFFFFF"/>
              </a:solidFill>
            </a:endParaRPr>
          </a:p>
        </p:txBody>
      </p:sp>
      <p:sp>
        <p:nvSpPr>
          <p:cNvPr id="3" name="Subtitle 2">
            <a:extLst>
              <a:ext uri="{FF2B5EF4-FFF2-40B4-BE49-F238E27FC236}">
                <a16:creationId xmlns:a16="http://schemas.microsoft.com/office/drawing/2014/main" id="{B167B06E-1266-7548-B4C5-B9FCDD02C4D5}"/>
              </a:ext>
            </a:extLst>
          </p:cNvPr>
          <p:cNvSpPr>
            <a:spLocks noGrp="1"/>
          </p:cNvSpPr>
          <p:nvPr>
            <p:ph type="subTitle" idx="1"/>
          </p:nvPr>
        </p:nvSpPr>
        <p:spPr>
          <a:xfrm>
            <a:off x="9058926" y="3495882"/>
            <a:ext cx="1669761" cy="327995"/>
          </a:xfrm>
        </p:spPr>
        <p:txBody>
          <a:bodyPr>
            <a:normAutofit lnSpcReduction="10000"/>
          </a:bodyPr>
          <a:lstStyle/>
          <a:p>
            <a:r>
              <a:rPr lang="en-US" dirty="0" err="1">
                <a:solidFill>
                  <a:srgbClr val="C0A476"/>
                </a:solidFill>
              </a:rPr>
              <a:t>Farzin</a:t>
            </a:r>
            <a:r>
              <a:rPr lang="en-US" dirty="0">
                <a:solidFill>
                  <a:srgbClr val="C0A476"/>
                </a:solidFill>
              </a:rPr>
              <a:t> </a:t>
            </a:r>
            <a:r>
              <a:rPr lang="en-US" dirty="0" err="1">
                <a:solidFill>
                  <a:srgbClr val="C0A476"/>
                </a:solidFill>
              </a:rPr>
              <a:t>Maniei</a:t>
            </a:r>
            <a:endParaRPr lang="en-US" dirty="0">
              <a:solidFill>
                <a:srgbClr val="C0A476"/>
              </a:solidFill>
            </a:endParaRPr>
          </a:p>
        </p:txBody>
      </p:sp>
      <p:sp>
        <p:nvSpPr>
          <p:cNvPr id="14" name="Subtitle 2">
            <a:extLst>
              <a:ext uri="{FF2B5EF4-FFF2-40B4-BE49-F238E27FC236}">
                <a16:creationId xmlns:a16="http://schemas.microsoft.com/office/drawing/2014/main" id="{69C40C9F-7236-3F4F-8531-938A66030E61}"/>
              </a:ext>
            </a:extLst>
          </p:cNvPr>
          <p:cNvSpPr txBox="1">
            <a:spLocks/>
          </p:cNvSpPr>
          <p:nvPr/>
        </p:nvSpPr>
        <p:spPr>
          <a:xfrm>
            <a:off x="8742905" y="1272562"/>
            <a:ext cx="2301802" cy="675455"/>
          </a:xfrm>
          <a:prstGeom prst="rect">
            <a:avLst/>
          </a:prstGeom>
        </p:spPr>
        <p:txBody>
          <a:bodyPr vert="horz" lIns="91440" tIns="45720" rIns="91440" bIns="45720" rtlCol="0" anchor="t">
            <a:normAutofit fontScale="92500"/>
          </a:bodyPr>
          <a:lstStyle>
            <a:lvl1pPr marL="0" indent="0" algn="l" defTabSz="457200" rtl="0" eaLnBrk="1" latinLnBrk="0" hangingPunct="1">
              <a:lnSpc>
                <a:spcPct val="100000"/>
              </a:lnSpc>
              <a:spcBef>
                <a:spcPct val="20000"/>
              </a:spcBef>
              <a:spcAft>
                <a:spcPts val="600"/>
              </a:spcAft>
              <a:buClr>
                <a:schemeClr val="accent1"/>
              </a:buClr>
              <a:buSzPct val="92000"/>
              <a:buFont typeface="Wingdings 2" panose="05020102010507070707" pitchFamily="18" charset="2"/>
              <a:buNone/>
              <a:defRPr sz="1600" kern="1200" cap="all">
                <a:solidFill>
                  <a:schemeClr val="accent1"/>
                </a:solidFill>
                <a:latin typeface="+mn-lt"/>
                <a:ea typeface="+mn-ea"/>
                <a:cs typeface="+mn-cs"/>
              </a:defRPr>
            </a:lvl1pPr>
            <a:lvl2pPr marL="457200" indent="0" algn="ctr" defTabSz="457200" rtl="0" eaLnBrk="1" latinLnBrk="0" hangingPunct="1">
              <a:spcBef>
                <a:spcPct val="20000"/>
              </a:spcBef>
              <a:spcAft>
                <a:spcPts val="600"/>
              </a:spcAft>
              <a:buClr>
                <a:schemeClr val="accent1"/>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1"/>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1"/>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1"/>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gn="ctr"/>
            <a:r>
              <a:rPr lang="en-US" dirty="0">
                <a:solidFill>
                  <a:srgbClr val="C0A476"/>
                </a:solidFill>
              </a:rPr>
              <a:t>Applied Data science with python</a:t>
            </a:r>
          </a:p>
        </p:txBody>
      </p:sp>
      <p:pic>
        <p:nvPicPr>
          <p:cNvPr id="6" name="Picture 5" descr="A large body of water with a city in the background&#10;&#10;Description automatically generated">
            <a:extLst>
              <a:ext uri="{FF2B5EF4-FFF2-40B4-BE49-F238E27FC236}">
                <a16:creationId xmlns:a16="http://schemas.microsoft.com/office/drawing/2014/main" id="{9C73707D-E3A5-DE46-98A2-735E52C8DF3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46533" y="584037"/>
            <a:ext cx="3683000" cy="2727960"/>
          </a:xfrm>
          <a:prstGeom prst="rect">
            <a:avLst/>
          </a:prstGeom>
        </p:spPr>
      </p:pic>
    </p:spTree>
    <p:extLst>
      <p:ext uri="{BB962C8B-B14F-4D97-AF65-F5344CB8AC3E}">
        <p14:creationId xmlns:p14="http://schemas.microsoft.com/office/powerpoint/2010/main" val="385763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F2157-FF5A-0A44-835D-4E7CCC9140AB}"/>
              </a:ext>
            </a:extLst>
          </p:cNvPr>
          <p:cNvSpPr>
            <a:spLocks noGrp="1"/>
          </p:cNvSpPr>
          <p:nvPr>
            <p:ph type="title"/>
          </p:nvPr>
        </p:nvSpPr>
        <p:spPr/>
        <p:txBody>
          <a:bodyPr/>
          <a:lstStyle/>
          <a:p>
            <a:r>
              <a:rPr lang="en-US" dirty="0"/>
              <a:t>4. </a:t>
            </a:r>
            <a:r>
              <a:rPr lang="en-US" b="1" dirty="0"/>
              <a:t>Exploring the Data (Cont.)</a:t>
            </a:r>
            <a:endParaRPr lang="en-US" dirty="0"/>
          </a:p>
        </p:txBody>
      </p:sp>
      <p:pic>
        <p:nvPicPr>
          <p:cNvPr id="4" name="Picture 3" descr="A close up of a piece of paper&#10;&#10;Description automatically generated">
            <a:extLst>
              <a:ext uri="{FF2B5EF4-FFF2-40B4-BE49-F238E27FC236}">
                <a16:creationId xmlns:a16="http://schemas.microsoft.com/office/drawing/2014/main" id="{AD9F0A4B-00F1-1B4A-B7C3-18D5939D9F02}"/>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089192" y="2267984"/>
            <a:ext cx="4744720" cy="2580640"/>
          </a:xfrm>
          <a:prstGeom prst="rect">
            <a:avLst/>
          </a:prstGeom>
        </p:spPr>
      </p:pic>
      <p:sp>
        <p:nvSpPr>
          <p:cNvPr id="5" name="Rectangle 4">
            <a:extLst>
              <a:ext uri="{FF2B5EF4-FFF2-40B4-BE49-F238E27FC236}">
                <a16:creationId xmlns:a16="http://schemas.microsoft.com/office/drawing/2014/main" id="{F3EE102F-2B60-F848-8FB2-4D32361DFC8F}"/>
              </a:ext>
            </a:extLst>
          </p:cNvPr>
          <p:cNvSpPr/>
          <p:nvPr/>
        </p:nvSpPr>
        <p:spPr>
          <a:xfrm>
            <a:off x="944643" y="4848624"/>
            <a:ext cx="5033818" cy="261610"/>
          </a:xfrm>
          <a:prstGeom prst="rect">
            <a:avLst/>
          </a:prstGeom>
        </p:spPr>
        <p:txBody>
          <a:bodyPr wrap="square">
            <a:spAutoFit/>
          </a:bodyPr>
          <a:lstStyle/>
          <a:p>
            <a:pPr algn="ctr"/>
            <a:r>
              <a:rPr lang="en-US" sz="1100" b="1" u="sng" dirty="0">
                <a:latin typeface="Times New Roman" panose="02020603050405020304" pitchFamily="18" charset="0"/>
                <a:ea typeface="Calibri" panose="020F0502020204030204" pitchFamily="34" charset="0"/>
                <a:cs typeface="Arial" panose="020B0604020202020204" pitchFamily="34" charset="0"/>
              </a:rPr>
              <a:t>Figure 15.</a:t>
            </a:r>
            <a:r>
              <a:rPr lang="en-US" sz="1100" b="1" dirty="0">
                <a:latin typeface="Times New Roman" panose="02020603050405020304" pitchFamily="18" charset="0"/>
                <a:ea typeface="Calibri" panose="020F0502020204030204" pitchFamily="34" charset="0"/>
                <a:cs typeface="Arial" panose="020B0604020202020204" pitchFamily="34" charset="0"/>
              </a:rPr>
              <a:t> Toronto’s Neighborhood – Top 10 Most Common Venues (Clustered).</a:t>
            </a:r>
            <a:endParaRPr lang="en-US" sz="1100" dirty="0">
              <a:latin typeface="Calibri" panose="020F0502020204030204" pitchFamily="34" charset="0"/>
              <a:ea typeface="Calibri" panose="020F0502020204030204" pitchFamily="34" charset="0"/>
              <a:cs typeface="Arial" panose="020B0604020202020204" pitchFamily="34" charset="0"/>
            </a:endParaRPr>
          </a:p>
        </p:txBody>
      </p:sp>
      <p:pic>
        <p:nvPicPr>
          <p:cNvPr id="6" name="Picture 5" descr="A close up of a map&#10;&#10;Description automatically generated">
            <a:extLst>
              <a:ext uri="{FF2B5EF4-FFF2-40B4-BE49-F238E27FC236}">
                <a16:creationId xmlns:a16="http://schemas.microsoft.com/office/drawing/2014/main" id="{95CB6189-A233-6942-980F-8FD5E6462BD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502637" y="1985005"/>
            <a:ext cx="4744720" cy="2865120"/>
          </a:xfrm>
          <a:prstGeom prst="rect">
            <a:avLst/>
          </a:prstGeom>
        </p:spPr>
      </p:pic>
      <p:sp>
        <p:nvSpPr>
          <p:cNvPr id="7" name="Rectangle 6">
            <a:extLst>
              <a:ext uri="{FF2B5EF4-FFF2-40B4-BE49-F238E27FC236}">
                <a16:creationId xmlns:a16="http://schemas.microsoft.com/office/drawing/2014/main" id="{05A5DA6B-5DE6-124F-B7E0-D5092C6EC369}"/>
              </a:ext>
            </a:extLst>
          </p:cNvPr>
          <p:cNvSpPr/>
          <p:nvPr/>
        </p:nvSpPr>
        <p:spPr>
          <a:xfrm>
            <a:off x="6409332" y="4824226"/>
            <a:ext cx="5033819" cy="261610"/>
          </a:xfrm>
          <a:prstGeom prst="rect">
            <a:avLst/>
          </a:prstGeom>
        </p:spPr>
        <p:txBody>
          <a:bodyPr wrap="square">
            <a:spAutoFit/>
          </a:bodyPr>
          <a:lstStyle/>
          <a:p>
            <a:r>
              <a:rPr lang="en-US" sz="1100" b="1" u="sng" dirty="0">
                <a:latin typeface="Times New Roman" panose="02020603050405020304" pitchFamily="18" charset="0"/>
                <a:ea typeface="Calibri" panose="020F0502020204030204" pitchFamily="34" charset="0"/>
              </a:rPr>
              <a:t>Figure 16.</a:t>
            </a:r>
            <a:r>
              <a:rPr lang="en-US" sz="1100" b="1" dirty="0">
                <a:latin typeface="Times New Roman" panose="02020603050405020304" pitchFamily="18" charset="0"/>
                <a:ea typeface="Calibri" panose="020F0502020204030204" pitchFamily="34" charset="0"/>
              </a:rPr>
              <a:t> Toronto’s Neighborhood – Top 10 Most Common Venues (Clustered).</a:t>
            </a:r>
            <a:r>
              <a:rPr lang="en-US" sz="1100" dirty="0">
                <a:effectLst/>
              </a:rPr>
              <a:t> </a:t>
            </a:r>
            <a:endParaRPr lang="en-US" sz="1100" dirty="0"/>
          </a:p>
        </p:txBody>
      </p:sp>
    </p:spTree>
    <p:extLst>
      <p:ext uri="{BB962C8B-B14F-4D97-AF65-F5344CB8AC3E}">
        <p14:creationId xmlns:p14="http://schemas.microsoft.com/office/powerpoint/2010/main" val="37206637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AFF89-0A8D-7D47-9E8E-022AA6B4C771}"/>
              </a:ext>
            </a:extLst>
          </p:cNvPr>
          <p:cNvSpPr>
            <a:spLocks noGrp="1"/>
          </p:cNvSpPr>
          <p:nvPr>
            <p:ph type="title"/>
          </p:nvPr>
        </p:nvSpPr>
        <p:spPr/>
        <p:txBody>
          <a:bodyPr/>
          <a:lstStyle/>
          <a:p>
            <a:r>
              <a:rPr lang="en-US" dirty="0"/>
              <a:t>4. </a:t>
            </a:r>
            <a:r>
              <a:rPr lang="en-US" b="1" dirty="0"/>
              <a:t>Exploring the Data (Cont.)</a:t>
            </a:r>
            <a:endParaRPr lang="en-US" dirty="0"/>
          </a:p>
        </p:txBody>
      </p:sp>
      <p:pic>
        <p:nvPicPr>
          <p:cNvPr id="2050" name="Picture 18" descr="A screenshot of a cell phone&#10;&#10;Description automatically generated">
            <a:extLst>
              <a:ext uri="{FF2B5EF4-FFF2-40B4-BE49-F238E27FC236}">
                <a16:creationId xmlns:a16="http://schemas.microsoft.com/office/drawing/2014/main" id="{BA092762-8AA9-854B-994D-475C642D23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24200" y="2348076"/>
            <a:ext cx="5943600" cy="381000"/>
          </a:xfrm>
          <a:prstGeom prst="rect">
            <a:avLst/>
          </a:prstGeom>
          <a:noFill/>
          <a:extLst>
            <a:ext uri="{909E8E84-426E-40DD-AFC4-6F175D3DCCD1}">
              <a14:hiddenFill xmlns:a14="http://schemas.microsoft.com/office/drawing/2010/main">
                <a:solidFill>
                  <a:srgbClr val="FFFFFF"/>
                </a:solidFill>
              </a14:hiddenFill>
            </a:ext>
          </a:extLst>
        </p:spPr>
      </p:pic>
      <p:pic>
        <p:nvPicPr>
          <p:cNvPr id="2049" name="Picture 19" descr="A close up of a piece of paper&#10;&#10;Description automatically generated">
            <a:extLst>
              <a:ext uri="{FF2B5EF4-FFF2-40B4-BE49-F238E27FC236}">
                <a16:creationId xmlns:a16="http://schemas.microsoft.com/office/drawing/2014/main" id="{4C7481AF-575F-4341-8E0D-5359ED093A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4200" y="3186276"/>
            <a:ext cx="5943600" cy="19558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E6A7BDC9-13A5-534C-9C6C-DE2C6179AA9B}"/>
              </a:ext>
            </a:extLst>
          </p:cNvPr>
          <p:cNvSpPr>
            <a:spLocks noChangeArrowheads="1"/>
          </p:cNvSpPr>
          <p:nvPr/>
        </p:nvSpPr>
        <p:spPr bwMode="auto">
          <a:xfrm>
            <a:off x="3124200" y="1890876"/>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Rectangle 4">
            <a:extLst>
              <a:ext uri="{FF2B5EF4-FFF2-40B4-BE49-F238E27FC236}">
                <a16:creationId xmlns:a16="http://schemas.microsoft.com/office/drawing/2014/main" id="{84025AA6-B9BB-3D41-938D-D343E66D32D5}"/>
              </a:ext>
            </a:extLst>
          </p:cNvPr>
          <p:cNvSpPr>
            <a:spLocks noChangeArrowheads="1"/>
          </p:cNvSpPr>
          <p:nvPr/>
        </p:nvSpPr>
        <p:spPr bwMode="auto">
          <a:xfrm>
            <a:off x="3124200" y="2729076"/>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sng" strike="noStrike" cap="none" normalizeH="0" baseline="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Figure 17.</a:t>
            </a:r>
            <a:r>
              <a:rPr kumimoji="0" lang="en-US" altLang="en-US" sz="1200" b="1"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 </a:t>
            </a:r>
            <a:r>
              <a:rPr kumimoji="0" lang="en-US" altLang="en-US" sz="1200" b="1" i="1" u="none" strike="noStrike" cap="none" normalizeH="0" baseline="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US" altLang="en-US" sz="1200" b="1" i="1"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Scarborough</a:t>
            </a:r>
            <a:r>
              <a:rPr kumimoji="0" lang="en-US" altLang="en-US" sz="1200" b="1" i="1" u="none" strike="noStrike" cap="none" normalizeH="0" baseline="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US" altLang="en-US" sz="1200" b="1"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 Neighborhood </a:t>
            </a:r>
            <a:r>
              <a:rPr kumimoji="0" lang="en-US" altLang="en-US" sz="1200" b="1" i="0" u="none" strike="noStrike" cap="none" normalizeH="0" baseline="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US" altLang="en-US" sz="1200" b="1"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 Top 10 Most Common Venues in (Clustered).</a:t>
            </a:r>
            <a:endParaRPr kumimoji="0" lang="en-US" altLang="en-US"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2E4D1687-2E8F-8246-BE33-5025469DCC93}"/>
              </a:ext>
            </a:extLst>
          </p:cNvPr>
          <p:cNvSpPr>
            <a:spLocks noChangeArrowheads="1"/>
          </p:cNvSpPr>
          <p:nvPr/>
        </p:nvSpPr>
        <p:spPr bwMode="auto">
          <a:xfrm>
            <a:off x="3181163" y="5142076"/>
            <a:ext cx="582967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sng"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Figure 18.</a:t>
            </a:r>
            <a:r>
              <a:rPr kumimoji="0" lang="en-US" altLang="en-US" sz="12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 </a:t>
            </a:r>
            <a:r>
              <a:rPr kumimoji="0" lang="en-US" altLang="en-US" sz="1200" b="1" i="1"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US" altLang="en-US" sz="1200" b="1" i="1"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Scarborough</a:t>
            </a:r>
            <a:r>
              <a:rPr kumimoji="0" lang="en-US" altLang="en-US" sz="1200" b="1" i="1"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US" altLang="en-US" sz="12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 Neighborhood </a:t>
            </a:r>
            <a:r>
              <a:rPr kumimoji="0" lang="en-US" altLang="en-US" sz="12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US" altLang="en-US" sz="12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 Top 10 </a:t>
            </a:r>
            <a:r>
              <a:rPr kumimoji="0" lang="en-US" altLang="en-US" sz="1200" b="1" i="0" u="none" strike="noStrike" cap="none" normalizeH="0" baseline="0" dirty="0" err="1">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MostCommon</a:t>
            </a:r>
            <a:r>
              <a:rPr kumimoji="0" lang="en-US" altLang="en-US" sz="12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 Venues in (Clustered).</a:t>
            </a:r>
            <a:endParaRPr kumimoji="0" lang="en-US" altLang="en-US"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(Different Cluster Labels)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34271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B4E34-A5AC-084A-B840-01B2E75930DE}"/>
              </a:ext>
            </a:extLst>
          </p:cNvPr>
          <p:cNvSpPr>
            <a:spLocks noGrp="1"/>
          </p:cNvSpPr>
          <p:nvPr>
            <p:ph type="title"/>
          </p:nvPr>
        </p:nvSpPr>
        <p:spPr/>
        <p:txBody>
          <a:bodyPr/>
          <a:lstStyle/>
          <a:p>
            <a:r>
              <a:rPr lang="en-US" dirty="0"/>
              <a:t>4. </a:t>
            </a:r>
            <a:r>
              <a:rPr lang="en-US" b="1" dirty="0"/>
              <a:t>Exploring the Data (Cont.)</a:t>
            </a:r>
            <a:endParaRPr lang="en-US" dirty="0"/>
          </a:p>
        </p:txBody>
      </p:sp>
      <p:sp>
        <p:nvSpPr>
          <p:cNvPr id="4" name="Rectangle 2">
            <a:extLst>
              <a:ext uri="{FF2B5EF4-FFF2-40B4-BE49-F238E27FC236}">
                <a16:creationId xmlns:a16="http://schemas.microsoft.com/office/drawing/2014/main" id="{C3BBB8B8-C947-D14D-B2ED-3EE812F2DFEF}"/>
              </a:ext>
            </a:extLst>
          </p:cNvPr>
          <p:cNvSpPr>
            <a:spLocks noChangeArrowheads="1"/>
          </p:cNvSpPr>
          <p:nvPr/>
        </p:nvSpPr>
        <p:spPr bwMode="auto">
          <a:xfrm>
            <a:off x="341747" y="2424797"/>
            <a:ext cx="4729017"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914400" marR="0" lvl="2" indent="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Neighborhoods of New York City:</a:t>
            </a:r>
            <a:r>
              <a:rPr kumimoji="0" lang="en-US" altLang="en-US"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 The same process has been followed for New York City</a:t>
            </a:r>
            <a:r>
              <a:rPr kumimoji="0" lang="en-US" altLang="en-US"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US" altLang="en-US"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s neighborhoods and the following figure is obtained:</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073" name="Picture 24" descr="A close up of a map&#10;&#10;Description automatically generated">
            <a:extLst>
              <a:ext uri="{FF2B5EF4-FFF2-40B4-BE49-F238E27FC236}">
                <a16:creationId xmlns:a16="http://schemas.microsoft.com/office/drawing/2014/main" id="{A4BAB888-4EA1-E44F-91F4-E13ED9C780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7208" y="2477385"/>
            <a:ext cx="5943600" cy="35687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58F0FF84-AA9A-BE44-A7FC-43B6F2BD8828}"/>
              </a:ext>
            </a:extLst>
          </p:cNvPr>
          <p:cNvSpPr>
            <a:spLocks noChangeArrowheads="1"/>
          </p:cNvSpPr>
          <p:nvPr/>
        </p:nvSpPr>
        <p:spPr bwMode="auto">
          <a:xfrm>
            <a:off x="5920246" y="6069421"/>
            <a:ext cx="5437524"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sng"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Figure 19.</a:t>
            </a:r>
            <a:r>
              <a:rPr kumimoji="0" lang="en-US" altLang="en-US" sz="12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 New York City Neighborhood </a:t>
            </a:r>
            <a:r>
              <a:rPr kumimoji="0" lang="en-US" altLang="en-US" sz="12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US" altLang="en-US" sz="12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 Most Common Venues in (Clustered).</a:t>
            </a:r>
            <a:endParaRPr kumimoji="0" lang="en-US" altLang="en-US"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Arial" panose="020B0604020202020204" pitchFamily="34" charset="0"/>
              </a:rPr>
              <a:t>(Map Visualization).</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23550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AE4D3-E941-D241-B107-E31365964925}"/>
              </a:ext>
            </a:extLst>
          </p:cNvPr>
          <p:cNvSpPr>
            <a:spLocks noGrp="1"/>
          </p:cNvSpPr>
          <p:nvPr>
            <p:ph type="title"/>
          </p:nvPr>
        </p:nvSpPr>
        <p:spPr/>
        <p:txBody>
          <a:bodyPr/>
          <a:lstStyle/>
          <a:p>
            <a:r>
              <a:rPr lang="en-US" dirty="0"/>
              <a:t>5. conclusion</a:t>
            </a:r>
          </a:p>
        </p:txBody>
      </p:sp>
      <p:sp>
        <p:nvSpPr>
          <p:cNvPr id="3" name="Content Placeholder 2">
            <a:extLst>
              <a:ext uri="{FF2B5EF4-FFF2-40B4-BE49-F238E27FC236}">
                <a16:creationId xmlns:a16="http://schemas.microsoft.com/office/drawing/2014/main" id="{3F63322B-AE1B-BD4D-AF95-566F6CD45286}"/>
              </a:ext>
            </a:extLst>
          </p:cNvPr>
          <p:cNvSpPr>
            <a:spLocks noGrp="1"/>
          </p:cNvSpPr>
          <p:nvPr>
            <p:ph idx="1"/>
          </p:nvPr>
        </p:nvSpPr>
        <p:spPr>
          <a:xfrm>
            <a:off x="581192" y="2340864"/>
            <a:ext cx="11029616" cy="1188720"/>
          </a:xfrm>
        </p:spPr>
        <p:txBody>
          <a:bodyPr/>
          <a:lstStyle/>
          <a:p>
            <a:r>
              <a:rPr lang="en-US" dirty="0"/>
              <a:t>According to the data exploration, if an investor is willing to open a new business in </a:t>
            </a:r>
            <a:r>
              <a:rPr lang="en-US" b="1" i="1" dirty="0"/>
              <a:t>Scarborough</a:t>
            </a:r>
            <a:r>
              <a:rPr lang="en-US" dirty="0"/>
              <a:t> neighborhood of Toronto, Canada then </a:t>
            </a:r>
            <a:r>
              <a:rPr lang="en-US" b="1" u="sng" dirty="0"/>
              <a:t>Vietnamese restaurants</a:t>
            </a:r>
            <a:r>
              <a:rPr lang="en-US" dirty="0"/>
              <a:t> is the best most common restaurant in the neighborhood while the best most common restaurant in New York City neighborhoods is </a:t>
            </a:r>
            <a:r>
              <a:rPr lang="en-US" b="1" u="sng" dirty="0"/>
              <a:t>Italian restaurants</a:t>
            </a:r>
            <a:r>
              <a:rPr lang="en-US" dirty="0"/>
              <a:t>.</a:t>
            </a:r>
          </a:p>
          <a:p>
            <a:endParaRPr lang="en-US" dirty="0"/>
          </a:p>
        </p:txBody>
      </p:sp>
      <p:sp>
        <p:nvSpPr>
          <p:cNvPr id="4" name="Title 1">
            <a:extLst>
              <a:ext uri="{FF2B5EF4-FFF2-40B4-BE49-F238E27FC236}">
                <a16:creationId xmlns:a16="http://schemas.microsoft.com/office/drawing/2014/main" id="{C867105C-8ABD-774E-AD15-04DEF152A22B}"/>
              </a:ext>
            </a:extLst>
          </p:cNvPr>
          <p:cNvSpPr txBox="1">
            <a:spLocks/>
          </p:cNvSpPr>
          <p:nvPr/>
        </p:nvSpPr>
        <p:spPr>
          <a:xfrm>
            <a:off x="581192" y="3529583"/>
            <a:ext cx="11029616" cy="847913"/>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6. Future development </a:t>
            </a:r>
          </a:p>
        </p:txBody>
      </p:sp>
      <p:sp>
        <p:nvSpPr>
          <p:cNvPr id="5" name="Content Placeholder 2">
            <a:extLst>
              <a:ext uri="{FF2B5EF4-FFF2-40B4-BE49-F238E27FC236}">
                <a16:creationId xmlns:a16="http://schemas.microsoft.com/office/drawing/2014/main" id="{84CE14F7-CD26-3445-839C-5515B9DD08AB}"/>
              </a:ext>
            </a:extLst>
          </p:cNvPr>
          <p:cNvSpPr txBox="1">
            <a:spLocks/>
          </p:cNvSpPr>
          <p:nvPr/>
        </p:nvSpPr>
        <p:spPr>
          <a:xfrm>
            <a:off x="581192" y="4377497"/>
            <a:ext cx="11029616" cy="1188720"/>
          </a:xfrm>
          <a:prstGeom prst="rect">
            <a:avLst/>
          </a:prstGeom>
        </p:spPr>
        <p:txBody>
          <a:bodyPr vert="horz" lIns="91440" tIns="45720" rIns="91440" bIns="45720" rtlCol="0" anchor="ctr">
            <a:normAutofit/>
          </a:bodyPr>
          <a:lstStyle>
            <a:lvl1pPr marL="306000" indent="-306000" algn="l" defTabSz="457200" rtl="0" eaLnBrk="1" latinLnBrk="0" hangingPunct="1">
              <a:lnSpc>
                <a:spcPct val="100000"/>
              </a:lnSpc>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This project can be extended by acquiring the census data for the target neighborhoods in Toronto and New York City. By including the census data, the current market can be explored for reaching better decisions with more details.</a:t>
            </a:r>
          </a:p>
        </p:txBody>
      </p:sp>
    </p:spTree>
    <p:extLst>
      <p:ext uri="{BB962C8B-B14F-4D97-AF65-F5344CB8AC3E}">
        <p14:creationId xmlns:p14="http://schemas.microsoft.com/office/powerpoint/2010/main" val="30176424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22948-2E6B-9644-99DD-91800AEF41A7}"/>
              </a:ext>
            </a:extLst>
          </p:cNvPr>
          <p:cNvSpPr>
            <a:spLocks noGrp="1"/>
          </p:cNvSpPr>
          <p:nvPr>
            <p:ph type="title"/>
          </p:nvPr>
        </p:nvSpPr>
        <p:spPr/>
        <p:txBody>
          <a:bodyPr/>
          <a:lstStyle/>
          <a:p>
            <a:r>
              <a:rPr lang="en-US" dirty="0"/>
              <a:t>1. </a:t>
            </a:r>
            <a:r>
              <a:rPr lang="en-US" b="1" dirty="0"/>
              <a:t>Introduction</a:t>
            </a:r>
            <a:endParaRPr lang="en-US" dirty="0"/>
          </a:p>
        </p:txBody>
      </p:sp>
      <p:sp>
        <p:nvSpPr>
          <p:cNvPr id="3" name="Content Placeholder 2">
            <a:extLst>
              <a:ext uri="{FF2B5EF4-FFF2-40B4-BE49-F238E27FC236}">
                <a16:creationId xmlns:a16="http://schemas.microsoft.com/office/drawing/2014/main" id="{E2457A56-5D0D-2649-A4C4-5FE611F4C7DC}"/>
              </a:ext>
            </a:extLst>
          </p:cNvPr>
          <p:cNvSpPr>
            <a:spLocks noGrp="1"/>
          </p:cNvSpPr>
          <p:nvPr>
            <p:ph idx="1"/>
          </p:nvPr>
        </p:nvSpPr>
        <p:spPr/>
        <p:txBody>
          <a:bodyPr/>
          <a:lstStyle/>
          <a:p>
            <a:pPr lvl="1"/>
            <a:r>
              <a:rPr lang="en-US" b="1" dirty="0"/>
              <a:t>Background:</a:t>
            </a:r>
            <a:r>
              <a:rPr lang="en-US" dirty="0"/>
              <a:t> One of the important questions for business ventures willing to open a new location is </a:t>
            </a:r>
            <a:r>
              <a:rPr lang="en-US" i="1" dirty="0"/>
              <a:t>“What are the good potential site locations for a new store to maximize their sales?” </a:t>
            </a:r>
          </a:p>
          <a:p>
            <a:pPr lvl="1"/>
            <a:r>
              <a:rPr lang="en-US" dirty="0"/>
              <a:t>To answer this question, the first step is to layout a good demographic of current business ventures in the neighborhood of the interest. This would provide information about top current venues, their locations, the competitors business, population preferences, etc.</a:t>
            </a:r>
          </a:p>
          <a:p>
            <a:pPr lvl="1"/>
            <a:r>
              <a:rPr lang="en-US" b="1" dirty="0"/>
              <a:t>Problem:</a:t>
            </a:r>
            <a:r>
              <a:rPr lang="en-US" dirty="0"/>
              <a:t> As described in the background, the problem is to find potential site locations for a new venue in a neighborhood. This project investigates the potential site locations and business ventures in a neighborhood of Toronto, Canada. Then, the same exercise will be performed for the city of New York, U.S.A. </a:t>
            </a:r>
          </a:p>
          <a:p>
            <a:pPr lvl="1"/>
            <a:r>
              <a:rPr lang="en-US" b="1" dirty="0"/>
              <a:t>Interest:</a:t>
            </a:r>
            <a:r>
              <a:rPr lang="en-US" dirty="0"/>
              <a:t> This is a very interesting topic for entrepreneurs and business owners who are interested to start or expand their business in a neighborhood. The result of this project will be beneficial to layout a business development plan. </a:t>
            </a:r>
          </a:p>
          <a:p>
            <a:endParaRPr lang="en-US" dirty="0"/>
          </a:p>
        </p:txBody>
      </p:sp>
    </p:spTree>
    <p:extLst>
      <p:ext uri="{BB962C8B-B14F-4D97-AF65-F5344CB8AC3E}">
        <p14:creationId xmlns:p14="http://schemas.microsoft.com/office/powerpoint/2010/main" val="1427619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5293C-1447-2B41-ACF1-F542A9F00713}"/>
              </a:ext>
            </a:extLst>
          </p:cNvPr>
          <p:cNvSpPr>
            <a:spLocks noGrp="1"/>
          </p:cNvSpPr>
          <p:nvPr>
            <p:ph type="title"/>
          </p:nvPr>
        </p:nvSpPr>
        <p:spPr/>
        <p:txBody>
          <a:bodyPr/>
          <a:lstStyle/>
          <a:p>
            <a:r>
              <a:rPr lang="en-US" dirty="0"/>
              <a:t>2. </a:t>
            </a:r>
            <a:r>
              <a:rPr lang="en-US" b="1" dirty="0"/>
              <a:t>Data Acquisition and Cleaning</a:t>
            </a:r>
            <a:endParaRPr lang="en-US" dirty="0"/>
          </a:p>
        </p:txBody>
      </p:sp>
      <p:sp>
        <p:nvSpPr>
          <p:cNvPr id="3" name="Content Placeholder 2">
            <a:extLst>
              <a:ext uri="{FF2B5EF4-FFF2-40B4-BE49-F238E27FC236}">
                <a16:creationId xmlns:a16="http://schemas.microsoft.com/office/drawing/2014/main" id="{44B349AC-E681-2042-A630-9B7A1AAFED33}"/>
              </a:ext>
            </a:extLst>
          </p:cNvPr>
          <p:cNvSpPr>
            <a:spLocks noGrp="1"/>
          </p:cNvSpPr>
          <p:nvPr>
            <p:ph idx="1"/>
          </p:nvPr>
        </p:nvSpPr>
        <p:spPr/>
        <p:txBody>
          <a:bodyPr/>
          <a:lstStyle/>
          <a:p>
            <a:r>
              <a:rPr lang="en-US" b="1" dirty="0"/>
              <a:t>Data Sources: </a:t>
            </a:r>
            <a:r>
              <a:rPr lang="en-US" dirty="0"/>
              <a:t>The postal code of Canada are extracted from a Wikipedia page </a:t>
            </a:r>
            <a:r>
              <a:rPr lang="en-US" u="sng" dirty="0">
                <a:hlinkClick r:id="rId2"/>
              </a:rPr>
              <a:t>https://en.wikipedia.org/wiki/List_of_postal_codes_of_Canada:_M</a:t>
            </a:r>
            <a:r>
              <a:rPr lang="en-US" dirty="0"/>
              <a:t> and stored in a csv file as a table. The data for New York City is obtained from a dataset provided in </a:t>
            </a:r>
            <a:r>
              <a:rPr lang="en-US" u="sng" dirty="0">
                <a:hlinkClick r:id="rId3"/>
              </a:rPr>
              <a:t>https://cocl.us/new_york_dataset</a:t>
            </a:r>
            <a:r>
              <a:rPr lang="en-US" dirty="0"/>
              <a:t>. </a:t>
            </a:r>
          </a:p>
          <a:p>
            <a:r>
              <a:rPr lang="en-US" b="1" dirty="0"/>
              <a:t>Data Cleaning: </a:t>
            </a:r>
            <a:r>
              <a:rPr lang="en-US" dirty="0"/>
              <a:t>After creating the datasets, the datasets need to be cleaned and wrangled to exclude the invalid or incomplete datapoints.</a:t>
            </a:r>
          </a:p>
          <a:p>
            <a:endParaRPr lang="en-US" dirty="0"/>
          </a:p>
        </p:txBody>
      </p:sp>
    </p:spTree>
    <p:extLst>
      <p:ext uri="{BB962C8B-B14F-4D97-AF65-F5344CB8AC3E}">
        <p14:creationId xmlns:p14="http://schemas.microsoft.com/office/powerpoint/2010/main" val="3359097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AC2B1-B8CC-0947-ABB1-788AF6F10549}"/>
              </a:ext>
            </a:extLst>
          </p:cNvPr>
          <p:cNvSpPr>
            <a:spLocks noGrp="1"/>
          </p:cNvSpPr>
          <p:nvPr>
            <p:ph type="title"/>
          </p:nvPr>
        </p:nvSpPr>
        <p:spPr/>
        <p:txBody>
          <a:bodyPr/>
          <a:lstStyle/>
          <a:p>
            <a:r>
              <a:rPr lang="en-US" dirty="0"/>
              <a:t>3. </a:t>
            </a:r>
            <a:r>
              <a:rPr lang="en-US" b="1" dirty="0"/>
              <a:t>Exploratory Data Analysis</a:t>
            </a:r>
            <a:endParaRPr lang="en-US" dirty="0"/>
          </a:p>
        </p:txBody>
      </p:sp>
      <p:sp>
        <p:nvSpPr>
          <p:cNvPr id="3" name="Content Placeholder 2">
            <a:extLst>
              <a:ext uri="{FF2B5EF4-FFF2-40B4-BE49-F238E27FC236}">
                <a16:creationId xmlns:a16="http://schemas.microsoft.com/office/drawing/2014/main" id="{E08DE6E9-DCCA-5A44-917B-1D4C4555DA17}"/>
              </a:ext>
            </a:extLst>
          </p:cNvPr>
          <p:cNvSpPr>
            <a:spLocks noGrp="1"/>
          </p:cNvSpPr>
          <p:nvPr>
            <p:ph idx="1"/>
          </p:nvPr>
        </p:nvSpPr>
        <p:spPr>
          <a:xfrm>
            <a:off x="581193" y="2115871"/>
            <a:ext cx="11029615" cy="1313130"/>
          </a:xfrm>
        </p:spPr>
        <p:txBody>
          <a:bodyPr>
            <a:normAutofit lnSpcReduction="10000"/>
          </a:bodyPr>
          <a:lstStyle/>
          <a:p>
            <a:r>
              <a:rPr lang="en-US" b="1" dirty="0"/>
              <a:t>Data Explanation: </a:t>
            </a:r>
            <a:r>
              <a:rPr lang="en-US" dirty="0"/>
              <a:t>The dataset for the city of Toronto includes Postcodes, Borough, and Neighborhood. The Postcode in the dataset is all the postcodes in the city of the Toronto that starts with M. The following figure shows a part time of the dataset as a table: </a:t>
            </a:r>
          </a:p>
          <a:p>
            <a:r>
              <a:rPr lang="en-US" b="1" dirty="0"/>
              <a:t>Data Preparation:</a:t>
            </a:r>
            <a:r>
              <a:rPr lang="en-US" dirty="0"/>
              <a:t> In this step, dataset will be prepared for data analysis.</a:t>
            </a:r>
          </a:p>
        </p:txBody>
      </p:sp>
      <p:pic>
        <p:nvPicPr>
          <p:cNvPr id="7" name="Picture 6" descr="A screenshot of a cell phone&#10;&#10;Description automatically generated">
            <a:extLst>
              <a:ext uri="{FF2B5EF4-FFF2-40B4-BE49-F238E27FC236}">
                <a16:creationId xmlns:a16="http://schemas.microsoft.com/office/drawing/2014/main" id="{6C147804-898C-2343-AECE-D296ABE637B2}"/>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922266" y="3429000"/>
            <a:ext cx="3611880" cy="2898140"/>
          </a:xfrm>
          <a:prstGeom prst="rect">
            <a:avLst/>
          </a:prstGeom>
        </p:spPr>
      </p:pic>
      <p:sp>
        <p:nvSpPr>
          <p:cNvPr id="6" name="Rectangle 5">
            <a:extLst>
              <a:ext uri="{FF2B5EF4-FFF2-40B4-BE49-F238E27FC236}">
                <a16:creationId xmlns:a16="http://schemas.microsoft.com/office/drawing/2014/main" id="{EF49A12B-77DE-B244-B924-20C1FB4F19F3}"/>
              </a:ext>
            </a:extLst>
          </p:cNvPr>
          <p:cNvSpPr/>
          <p:nvPr/>
        </p:nvSpPr>
        <p:spPr>
          <a:xfrm>
            <a:off x="1052555" y="6327140"/>
            <a:ext cx="3351302" cy="307777"/>
          </a:xfrm>
          <a:prstGeom prst="rect">
            <a:avLst/>
          </a:prstGeom>
        </p:spPr>
        <p:txBody>
          <a:bodyPr wrap="none">
            <a:spAutoFit/>
          </a:bodyPr>
          <a:lstStyle/>
          <a:p>
            <a:pPr algn="ctr"/>
            <a:r>
              <a:rPr lang="en-US" sz="1400" b="1" u="sng" dirty="0">
                <a:latin typeface="Times New Roman" panose="02020603050405020304" pitchFamily="18" charset="0"/>
                <a:ea typeface="Calibri" panose="020F0502020204030204" pitchFamily="34" charset="0"/>
                <a:cs typeface="Arial" panose="020B0604020202020204" pitchFamily="34" charset="0"/>
              </a:rPr>
              <a:t>Figure 1.</a:t>
            </a:r>
            <a:r>
              <a:rPr lang="en-US" sz="1400" dirty="0">
                <a:latin typeface="Times New Roman" panose="02020603050405020304" pitchFamily="18" charset="0"/>
                <a:ea typeface="Calibri" panose="020F0502020204030204" pitchFamily="34" charset="0"/>
                <a:cs typeface="Arial" panose="020B0604020202020204" pitchFamily="34" charset="0"/>
              </a:rPr>
              <a:t> </a:t>
            </a:r>
            <a:r>
              <a:rPr lang="en-US" sz="1400" b="1" dirty="0">
                <a:latin typeface="Times New Roman" panose="02020603050405020304" pitchFamily="18" charset="0"/>
                <a:ea typeface="Calibri" panose="020F0502020204030204" pitchFamily="34" charset="0"/>
                <a:cs typeface="Arial" panose="020B0604020202020204" pitchFamily="34" charset="0"/>
              </a:rPr>
              <a:t>City of Toronto’s Neighborhood</a:t>
            </a:r>
            <a:endParaRPr lang="en-US" sz="1400" dirty="0">
              <a:latin typeface="Calibri" panose="020F0502020204030204" pitchFamily="34" charset="0"/>
              <a:ea typeface="Calibri" panose="020F050202020403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826D0ED7-3EEC-8644-A0D8-DE4798F8279A}"/>
              </a:ext>
            </a:extLst>
          </p:cNvPr>
          <p:cNvSpPr/>
          <p:nvPr/>
        </p:nvSpPr>
        <p:spPr>
          <a:xfrm>
            <a:off x="1763878" y="6518453"/>
            <a:ext cx="2223686" cy="307777"/>
          </a:xfrm>
          <a:prstGeom prst="rect">
            <a:avLst/>
          </a:prstGeom>
        </p:spPr>
        <p:txBody>
          <a:bodyPr wrap="none">
            <a:spAutoFit/>
          </a:bodyPr>
          <a:lstStyle/>
          <a:p>
            <a:pPr algn="ctr"/>
            <a:r>
              <a:rPr lang="en-US" sz="1400" dirty="0">
                <a:latin typeface="Times New Roman" panose="02020603050405020304" pitchFamily="18" charset="0"/>
                <a:ea typeface="Calibri" panose="020F0502020204030204" pitchFamily="34" charset="0"/>
                <a:cs typeface="Arial" panose="020B0604020202020204" pitchFamily="34" charset="0"/>
              </a:rPr>
              <a:t>(Postcode starting with ‘M’)</a:t>
            </a:r>
            <a:endParaRPr lang="en-US" sz="1400" dirty="0">
              <a:latin typeface="Calibri" panose="020F0502020204030204" pitchFamily="34" charset="0"/>
              <a:ea typeface="Calibri" panose="020F0502020204030204" pitchFamily="34" charset="0"/>
              <a:cs typeface="Arial" panose="020B0604020202020204" pitchFamily="34" charset="0"/>
            </a:endParaRPr>
          </a:p>
        </p:txBody>
      </p:sp>
      <p:pic>
        <p:nvPicPr>
          <p:cNvPr id="10" name="Picture 9" descr="A screenshot of a cell phone&#10;&#10;Description automatically generated">
            <a:extLst>
              <a:ext uri="{FF2B5EF4-FFF2-40B4-BE49-F238E27FC236}">
                <a16:creationId xmlns:a16="http://schemas.microsoft.com/office/drawing/2014/main" id="{4E30A605-8CFB-CF44-97CA-4F0EEC040FC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414176" y="3429000"/>
            <a:ext cx="5943600" cy="967105"/>
          </a:xfrm>
          <a:prstGeom prst="rect">
            <a:avLst/>
          </a:prstGeom>
        </p:spPr>
      </p:pic>
      <p:sp>
        <p:nvSpPr>
          <p:cNvPr id="9" name="Rectangle 8">
            <a:extLst>
              <a:ext uri="{FF2B5EF4-FFF2-40B4-BE49-F238E27FC236}">
                <a16:creationId xmlns:a16="http://schemas.microsoft.com/office/drawing/2014/main" id="{7692E92E-0E1E-8049-8BF9-C4FA9A468405}"/>
              </a:ext>
            </a:extLst>
          </p:cNvPr>
          <p:cNvSpPr/>
          <p:nvPr/>
        </p:nvSpPr>
        <p:spPr>
          <a:xfrm>
            <a:off x="6611900" y="4413514"/>
            <a:ext cx="3548151" cy="307777"/>
          </a:xfrm>
          <a:prstGeom prst="rect">
            <a:avLst/>
          </a:prstGeom>
        </p:spPr>
        <p:txBody>
          <a:bodyPr wrap="none">
            <a:spAutoFit/>
          </a:bodyPr>
          <a:lstStyle/>
          <a:p>
            <a:pPr algn="ctr"/>
            <a:r>
              <a:rPr lang="en-US" sz="1400" b="1" u="sng" dirty="0">
                <a:latin typeface="Times New Roman" panose="02020603050405020304" pitchFamily="18" charset="0"/>
                <a:ea typeface="Calibri" panose="020F0502020204030204" pitchFamily="34" charset="0"/>
                <a:cs typeface="Arial" panose="020B0604020202020204" pitchFamily="34" charset="0"/>
              </a:rPr>
              <a:t>Figure 2.</a:t>
            </a:r>
            <a:r>
              <a:rPr lang="en-US" sz="1400" dirty="0">
                <a:latin typeface="Times New Roman" panose="02020603050405020304" pitchFamily="18" charset="0"/>
                <a:ea typeface="Calibri" panose="020F0502020204030204" pitchFamily="34" charset="0"/>
                <a:cs typeface="Arial" panose="020B0604020202020204" pitchFamily="34" charset="0"/>
              </a:rPr>
              <a:t> </a:t>
            </a:r>
            <a:r>
              <a:rPr lang="en-US" sz="1400" b="1" dirty="0">
                <a:latin typeface="Times New Roman" panose="02020603050405020304" pitchFamily="18" charset="0"/>
                <a:ea typeface="Calibri" panose="020F0502020204030204" pitchFamily="34" charset="0"/>
                <a:cs typeface="Arial" panose="020B0604020202020204" pitchFamily="34" charset="0"/>
              </a:rPr>
              <a:t>City of New York’s Neighborhood </a:t>
            </a:r>
            <a:endParaRPr lang="en-US" sz="1400" dirty="0">
              <a:latin typeface="Calibri" panose="020F0502020204030204" pitchFamily="34" charset="0"/>
              <a:ea typeface="Calibri" panose="020F0502020204030204" pitchFamily="34" charset="0"/>
              <a:cs typeface="Arial" panose="020B0604020202020204" pitchFamily="34" charset="0"/>
            </a:endParaRPr>
          </a:p>
        </p:txBody>
      </p:sp>
      <p:pic>
        <p:nvPicPr>
          <p:cNvPr id="12" name="Picture 11" descr="A screenshot of a cell phone&#10;&#10;Description automatically generated">
            <a:extLst>
              <a:ext uri="{FF2B5EF4-FFF2-40B4-BE49-F238E27FC236}">
                <a16:creationId xmlns:a16="http://schemas.microsoft.com/office/drawing/2014/main" id="{9ABC2B65-E1A6-6341-B81E-2B71E101E86E}"/>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7252182" y="4878070"/>
            <a:ext cx="2267585" cy="1188720"/>
          </a:xfrm>
          <a:prstGeom prst="rect">
            <a:avLst/>
          </a:prstGeom>
        </p:spPr>
      </p:pic>
      <p:sp>
        <p:nvSpPr>
          <p:cNvPr id="11" name="Rectangle 10">
            <a:extLst>
              <a:ext uri="{FF2B5EF4-FFF2-40B4-BE49-F238E27FC236}">
                <a16:creationId xmlns:a16="http://schemas.microsoft.com/office/drawing/2014/main" id="{BF4F672B-91CD-E64D-A9EB-C342F720FED7}"/>
              </a:ext>
            </a:extLst>
          </p:cNvPr>
          <p:cNvSpPr/>
          <p:nvPr/>
        </p:nvSpPr>
        <p:spPr>
          <a:xfrm>
            <a:off x="6733152" y="6027314"/>
            <a:ext cx="3426899" cy="307777"/>
          </a:xfrm>
          <a:prstGeom prst="rect">
            <a:avLst/>
          </a:prstGeom>
        </p:spPr>
        <p:txBody>
          <a:bodyPr wrap="none">
            <a:spAutoFit/>
          </a:bodyPr>
          <a:lstStyle/>
          <a:p>
            <a:pPr algn="ctr"/>
            <a:r>
              <a:rPr lang="en-US" sz="1400" b="1" u="sng" dirty="0">
                <a:latin typeface="Times New Roman" panose="02020603050405020304" pitchFamily="18" charset="0"/>
                <a:ea typeface="Calibri" panose="020F0502020204030204" pitchFamily="34" charset="0"/>
                <a:cs typeface="Arial" panose="020B0604020202020204" pitchFamily="34" charset="0"/>
              </a:rPr>
              <a:t>Figure 3.</a:t>
            </a:r>
            <a:r>
              <a:rPr lang="en-US" sz="1400" dirty="0">
                <a:latin typeface="Times New Roman" panose="02020603050405020304" pitchFamily="18" charset="0"/>
                <a:ea typeface="Calibri" panose="020F0502020204030204" pitchFamily="34" charset="0"/>
                <a:cs typeface="Arial" panose="020B0604020202020204" pitchFamily="34" charset="0"/>
              </a:rPr>
              <a:t> </a:t>
            </a:r>
            <a:r>
              <a:rPr lang="en-US" sz="1400" b="1" dirty="0">
                <a:latin typeface="Times New Roman" panose="02020603050405020304" pitchFamily="18" charset="0"/>
                <a:ea typeface="Calibri" panose="020F0502020204030204" pitchFamily="34" charset="0"/>
                <a:cs typeface="Arial" panose="020B0604020202020204" pitchFamily="34" charset="0"/>
              </a:rPr>
              <a:t>City of Toronto Dataset (Sorted).</a:t>
            </a:r>
            <a:endParaRPr lang="en-US" sz="1400" dirty="0">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7016884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B1B17-4457-7C4F-B97D-C6B61AEE27D0}"/>
              </a:ext>
            </a:extLst>
          </p:cNvPr>
          <p:cNvSpPr>
            <a:spLocks noGrp="1"/>
          </p:cNvSpPr>
          <p:nvPr>
            <p:ph type="title"/>
          </p:nvPr>
        </p:nvSpPr>
        <p:spPr/>
        <p:txBody>
          <a:bodyPr/>
          <a:lstStyle/>
          <a:p>
            <a:r>
              <a:rPr lang="en-US" dirty="0"/>
              <a:t>3. </a:t>
            </a:r>
            <a:r>
              <a:rPr lang="en-US" b="1" dirty="0"/>
              <a:t>Exploratory Data Analysis (cont.)</a:t>
            </a:r>
            <a:endParaRPr lang="en-US" dirty="0"/>
          </a:p>
        </p:txBody>
      </p:sp>
      <p:pic>
        <p:nvPicPr>
          <p:cNvPr id="4" name="Picture 3">
            <a:extLst>
              <a:ext uri="{FF2B5EF4-FFF2-40B4-BE49-F238E27FC236}">
                <a16:creationId xmlns:a16="http://schemas.microsoft.com/office/drawing/2014/main" id="{E8E2FD11-136B-C74A-87CA-88B757BACE92}"/>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81192" y="1890876"/>
            <a:ext cx="3712210" cy="4132580"/>
          </a:xfrm>
          <a:prstGeom prst="rect">
            <a:avLst/>
          </a:prstGeom>
        </p:spPr>
      </p:pic>
      <p:sp>
        <p:nvSpPr>
          <p:cNvPr id="5" name="Rectangle 4">
            <a:extLst>
              <a:ext uri="{FF2B5EF4-FFF2-40B4-BE49-F238E27FC236}">
                <a16:creationId xmlns:a16="http://schemas.microsoft.com/office/drawing/2014/main" id="{C984A1CD-5484-F549-9723-3621722D81D8}"/>
              </a:ext>
            </a:extLst>
          </p:cNvPr>
          <p:cNvSpPr/>
          <p:nvPr/>
        </p:nvSpPr>
        <p:spPr>
          <a:xfrm>
            <a:off x="519555" y="6087066"/>
            <a:ext cx="3835483" cy="520468"/>
          </a:xfrm>
          <a:prstGeom prst="rect">
            <a:avLst/>
          </a:prstGeom>
        </p:spPr>
        <p:txBody>
          <a:bodyPr wrap="square">
            <a:spAutoFit/>
          </a:bodyPr>
          <a:lstStyle/>
          <a:p>
            <a:pPr algn="ctr"/>
            <a:r>
              <a:rPr lang="en-US" sz="1400" b="1" u="sng" dirty="0">
                <a:latin typeface="Times New Roman" panose="02020603050405020304" pitchFamily="18" charset="0"/>
                <a:ea typeface="Calibri" panose="020F0502020204030204" pitchFamily="34" charset="0"/>
                <a:cs typeface="Arial" panose="020B0604020202020204" pitchFamily="34" charset="0"/>
              </a:rPr>
              <a:t>Figure 4.</a:t>
            </a:r>
            <a:r>
              <a:rPr lang="en-US" sz="1400" dirty="0">
                <a:latin typeface="Times New Roman" panose="02020603050405020304" pitchFamily="18" charset="0"/>
                <a:ea typeface="Calibri" panose="020F0502020204030204" pitchFamily="34" charset="0"/>
                <a:cs typeface="Arial" panose="020B0604020202020204" pitchFamily="34" charset="0"/>
              </a:rPr>
              <a:t> </a:t>
            </a:r>
            <a:r>
              <a:rPr lang="en-US" sz="1400" b="1" dirty="0">
                <a:latin typeface="Times New Roman" panose="02020603050405020304" pitchFamily="18" charset="0"/>
                <a:ea typeface="Calibri" panose="020F0502020204030204" pitchFamily="34" charset="0"/>
                <a:cs typeface="Arial" panose="020B0604020202020204" pitchFamily="34" charset="0"/>
              </a:rPr>
              <a:t>City of Toronto Dataset </a:t>
            </a:r>
          </a:p>
          <a:p>
            <a:pPr algn="ctr"/>
            <a:r>
              <a:rPr lang="en-US" sz="1400" b="1" dirty="0">
                <a:latin typeface="Times New Roman" panose="02020603050405020304" pitchFamily="18" charset="0"/>
                <a:ea typeface="Calibri" panose="020F0502020204030204" pitchFamily="34" charset="0"/>
                <a:cs typeface="Arial" panose="020B0604020202020204" pitchFamily="34" charset="0"/>
              </a:rPr>
              <a:t>(After Replacing unknown Neighborhood cells).</a:t>
            </a:r>
            <a:endParaRPr lang="en-US" sz="1400" dirty="0">
              <a:latin typeface="Calibri" panose="020F0502020204030204" pitchFamily="34" charset="0"/>
              <a:ea typeface="Calibri" panose="020F0502020204030204" pitchFamily="34" charset="0"/>
              <a:cs typeface="Arial" panose="020B0604020202020204" pitchFamily="34" charset="0"/>
            </a:endParaRPr>
          </a:p>
        </p:txBody>
      </p:sp>
      <p:pic>
        <p:nvPicPr>
          <p:cNvPr id="6" name="Picture 5" descr="A screenshot of a cell phone&#10;&#10;Description automatically generated">
            <a:extLst>
              <a:ext uri="{FF2B5EF4-FFF2-40B4-BE49-F238E27FC236}">
                <a16:creationId xmlns:a16="http://schemas.microsoft.com/office/drawing/2014/main" id="{C4963CA5-8E69-1543-85A3-20D521D9A0AB}"/>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901594" y="1892864"/>
            <a:ext cx="1791970" cy="1115060"/>
          </a:xfrm>
          <a:prstGeom prst="rect">
            <a:avLst/>
          </a:prstGeom>
        </p:spPr>
      </p:pic>
      <p:sp>
        <p:nvSpPr>
          <p:cNvPr id="7" name="Rectangle 6">
            <a:extLst>
              <a:ext uri="{FF2B5EF4-FFF2-40B4-BE49-F238E27FC236}">
                <a16:creationId xmlns:a16="http://schemas.microsoft.com/office/drawing/2014/main" id="{489086F4-3493-DC45-8806-3972931FCF5F}"/>
              </a:ext>
            </a:extLst>
          </p:cNvPr>
          <p:cNvSpPr/>
          <p:nvPr/>
        </p:nvSpPr>
        <p:spPr>
          <a:xfrm>
            <a:off x="5372279" y="3010365"/>
            <a:ext cx="4850600" cy="307777"/>
          </a:xfrm>
          <a:prstGeom prst="rect">
            <a:avLst/>
          </a:prstGeom>
        </p:spPr>
        <p:txBody>
          <a:bodyPr wrap="square">
            <a:spAutoFit/>
          </a:bodyPr>
          <a:lstStyle/>
          <a:p>
            <a:pPr algn="ctr"/>
            <a:r>
              <a:rPr lang="en-US" sz="1400" b="1" u="sng" dirty="0">
                <a:latin typeface="Times New Roman" panose="02020603050405020304" pitchFamily="18" charset="0"/>
                <a:ea typeface="Calibri" panose="020F0502020204030204" pitchFamily="34" charset="0"/>
                <a:cs typeface="Arial" panose="020B0604020202020204" pitchFamily="34" charset="0"/>
              </a:rPr>
              <a:t>Figure 5.</a:t>
            </a:r>
            <a:r>
              <a:rPr lang="en-US" sz="1400" dirty="0">
                <a:latin typeface="Times New Roman" panose="02020603050405020304" pitchFamily="18" charset="0"/>
                <a:ea typeface="Calibri" panose="020F0502020204030204" pitchFamily="34" charset="0"/>
                <a:cs typeface="Arial" panose="020B0604020202020204" pitchFamily="34" charset="0"/>
              </a:rPr>
              <a:t> </a:t>
            </a:r>
            <a:r>
              <a:rPr lang="en-US" sz="1400" b="1" dirty="0">
                <a:latin typeface="Times New Roman" panose="02020603050405020304" pitchFamily="18" charset="0"/>
                <a:ea typeface="Calibri" panose="020F0502020204030204" pitchFamily="34" charset="0"/>
                <a:cs typeface="Arial" panose="020B0604020202020204" pitchFamily="34" charset="0"/>
              </a:rPr>
              <a:t>City of Toronto – Geospatial Data for the Postcodes.</a:t>
            </a:r>
            <a:endParaRPr lang="en-US" sz="1400" dirty="0">
              <a:latin typeface="Calibri" panose="020F0502020204030204" pitchFamily="34" charset="0"/>
              <a:ea typeface="Calibri" panose="020F0502020204030204" pitchFamily="34" charset="0"/>
              <a:cs typeface="Arial" panose="020B0604020202020204" pitchFamily="34" charset="0"/>
            </a:endParaRPr>
          </a:p>
        </p:txBody>
      </p:sp>
      <p:pic>
        <p:nvPicPr>
          <p:cNvPr id="8" name="Picture 7" descr="A screenshot of a cell phone&#10;&#10;Description automatically generated">
            <a:extLst>
              <a:ext uri="{FF2B5EF4-FFF2-40B4-BE49-F238E27FC236}">
                <a16:creationId xmlns:a16="http://schemas.microsoft.com/office/drawing/2014/main" id="{38873B23-780A-D540-BC3A-A154C9114ABD}"/>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5989652" y="3386660"/>
            <a:ext cx="3940810" cy="1526540"/>
          </a:xfrm>
          <a:prstGeom prst="rect">
            <a:avLst/>
          </a:prstGeom>
        </p:spPr>
      </p:pic>
      <p:sp>
        <p:nvSpPr>
          <p:cNvPr id="9" name="Rectangle 8">
            <a:extLst>
              <a:ext uri="{FF2B5EF4-FFF2-40B4-BE49-F238E27FC236}">
                <a16:creationId xmlns:a16="http://schemas.microsoft.com/office/drawing/2014/main" id="{095235B8-BD96-4D47-AC53-CB0E0154076F}"/>
              </a:ext>
            </a:extLst>
          </p:cNvPr>
          <p:cNvSpPr/>
          <p:nvPr/>
        </p:nvSpPr>
        <p:spPr>
          <a:xfrm>
            <a:off x="5039274" y="4959949"/>
            <a:ext cx="5599571" cy="307777"/>
          </a:xfrm>
          <a:prstGeom prst="rect">
            <a:avLst/>
          </a:prstGeom>
        </p:spPr>
        <p:txBody>
          <a:bodyPr wrap="square">
            <a:spAutoFit/>
          </a:bodyPr>
          <a:lstStyle/>
          <a:p>
            <a:r>
              <a:rPr lang="en-US" sz="1400" b="1" u="sng" dirty="0">
                <a:latin typeface="Times New Roman" panose="02020603050405020304" pitchFamily="18" charset="0"/>
                <a:ea typeface="Calibri" panose="020F0502020204030204" pitchFamily="34" charset="0"/>
              </a:rPr>
              <a:t>Figure 6.</a:t>
            </a:r>
            <a:r>
              <a:rPr lang="en-US" sz="1400" dirty="0">
                <a:latin typeface="Times New Roman" panose="02020603050405020304" pitchFamily="18" charset="0"/>
                <a:ea typeface="Calibri" panose="020F0502020204030204" pitchFamily="34" charset="0"/>
              </a:rPr>
              <a:t> </a:t>
            </a:r>
            <a:r>
              <a:rPr lang="en-US" sz="1400" b="1" dirty="0">
                <a:latin typeface="Times New Roman" panose="02020603050405020304" pitchFamily="18" charset="0"/>
                <a:ea typeface="Calibri" panose="020F0502020204030204" pitchFamily="34" charset="0"/>
              </a:rPr>
              <a:t>City of Toronto – Dataset combined with the Geospatial Data.</a:t>
            </a:r>
            <a:r>
              <a:rPr lang="en-US" sz="1400" dirty="0">
                <a:effectLst/>
              </a:rPr>
              <a:t> </a:t>
            </a:r>
            <a:endParaRPr lang="en-US" sz="1400" dirty="0"/>
          </a:p>
        </p:txBody>
      </p:sp>
      <p:pic>
        <p:nvPicPr>
          <p:cNvPr id="10" name="Picture 9" descr="A screenshot of a cell phone&#10;&#10;Description automatically generated">
            <a:extLst>
              <a:ext uri="{FF2B5EF4-FFF2-40B4-BE49-F238E27FC236}">
                <a16:creationId xmlns:a16="http://schemas.microsoft.com/office/drawing/2014/main" id="{C445E7E2-4AB3-5D4E-8BBF-6153D52DC288}"/>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5039274" y="5287551"/>
            <a:ext cx="5943600" cy="967105"/>
          </a:xfrm>
          <a:prstGeom prst="rect">
            <a:avLst/>
          </a:prstGeom>
        </p:spPr>
      </p:pic>
      <p:sp>
        <p:nvSpPr>
          <p:cNvPr id="11" name="Rectangle 10">
            <a:extLst>
              <a:ext uri="{FF2B5EF4-FFF2-40B4-BE49-F238E27FC236}">
                <a16:creationId xmlns:a16="http://schemas.microsoft.com/office/drawing/2014/main" id="{5EC1113C-321A-E94F-8BC2-59D9B2F5FEC4}"/>
              </a:ext>
            </a:extLst>
          </p:cNvPr>
          <p:cNvSpPr/>
          <p:nvPr/>
        </p:nvSpPr>
        <p:spPr>
          <a:xfrm>
            <a:off x="6578589" y="6224911"/>
            <a:ext cx="2762936" cy="307777"/>
          </a:xfrm>
          <a:prstGeom prst="rect">
            <a:avLst/>
          </a:prstGeom>
        </p:spPr>
        <p:txBody>
          <a:bodyPr wrap="none">
            <a:spAutoFit/>
          </a:bodyPr>
          <a:lstStyle/>
          <a:p>
            <a:r>
              <a:rPr lang="en-US" sz="1400" b="1" u="sng" dirty="0">
                <a:latin typeface="Times New Roman" panose="02020603050405020304" pitchFamily="18" charset="0"/>
                <a:ea typeface="Calibri" panose="020F0502020204030204" pitchFamily="34" charset="0"/>
              </a:rPr>
              <a:t>Figure 7.</a:t>
            </a:r>
            <a:r>
              <a:rPr lang="en-US" sz="1400" b="1" dirty="0">
                <a:latin typeface="Times New Roman" panose="02020603050405020304" pitchFamily="18" charset="0"/>
                <a:ea typeface="Calibri" panose="020F0502020204030204" pitchFamily="34" charset="0"/>
              </a:rPr>
              <a:t> New York City Dataset.</a:t>
            </a:r>
            <a:r>
              <a:rPr lang="en-US" sz="1400" dirty="0">
                <a:effectLst/>
              </a:rPr>
              <a:t> </a:t>
            </a:r>
            <a:endParaRPr lang="en-US" sz="1400" dirty="0"/>
          </a:p>
        </p:txBody>
      </p:sp>
    </p:spTree>
    <p:extLst>
      <p:ext uri="{BB962C8B-B14F-4D97-AF65-F5344CB8AC3E}">
        <p14:creationId xmlns:p14="http://schemas.microsoft.com/office/powerpoint/2010/main" val="2659189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A7F36-F54D-344A-96A7-10B5F907F869}"/>
              </a:ext>
            </a:extLst>
          </p:cNvPr>
          <p:cNvSpPr>
            <a:spLocks noGrp="1"/>
          </p:cNvSpPr>
          <p:nvPr>
            <p:ph type="title"/>
          </p:nvPr>
        </p:nvSpPr>
        <p:spPr/>
        <p:txBody>
          <a:bodyPr/>
          <a:lstStyle/>
          <a:p>
            <a:r>
              <a:rPr lang="en-US" dirty="0"/>
              <a:t>4. </a:t>
            </a:r>
            <a:r>
              <a:rPr lang="en-US" b="1" dirty="0"/>
              <a:t>Exploring the Data</a:t>
            </a:r>
            <a:endParaRPr lang="en-US" dirty="0"/>
          </a:p>
        </p:txBody>
      </p:sp>
      <p:sp>
        <p:nvSpPr>
          <p:cNvPr id="3" name="Content Placeholder 2">
            <a:extLst>
              <a:ext uri="{FF2B5EF4-FFF2-40B4-BE49-F238E27FC236}">
                <a16:creationId xmlns:a16="http://schemas.microsoft.com/office/drawing/2014/main" id="{02FE47E5-EFA6-7C4B-B737-E562E94CB5C4}"/>
              </a:ext>
            </a:extLst>
          </p:cNvPr>
          <p:cNvSpPr>
            <a:spLocks noGrp="1"/>
          </p:cNvSpPr>
          <p:nvPr>
            <p:ph idx="1"/>
          </p:nvPr>
        </p:nvSpPr>
        <p:spPr>
          <a:xfrm>
            <a:off x="581192" y="2067340"/>
            <a:ext cx="5690299" cy="3613024"/>
          </a:xfrm>
        </p:spPr>
        <p:txBody>
          <a:bodyPr>
            <a:normAutofit lnSpcReduction="10000"/>
          </a:bodyPr>
          <a:lstStyle/>
          <a:p>
            <a:pPr lvl="1" algn="just"/>
            <a:r>
              <a:rPr lang="en-US" b="1" dirty="0"/>
              <a:t>Data Visualization: </a:t>
            </a:r>
            <a:r>
              <a:rPr lang="en-US" dirty="0"/>
              <a:t>Data Visualization is to represent data graphically. One of the interesting data visualization methods is map visualization which is used to graphically display data in the form of map. Dealing with the geospatial dataset, it is recommended to produce map visualization for better understanding the data. This helps to discover the potential stories that are hidden prior to map visualization (or data visualization). Using the </a:t>
            </a:r>
            <a:r>
              <a:rPr lang="en-US" b="1" dirty="0"/>
              <a:t>‘folium’</a:t>
            </a:r>
            <a:r>
              <a:rPr lang="en-US" dirty="0"/>
              <a:t> library in Python, the datasets for Toronto’s and New York City’s Neighborhoods can be represented on a map using northing and eating which provide the map visualization for the datasets. </a:t>
            </a:r>
          </a:p>
          <a:p>
            <a:pPr lvl="1" algn="just"/>
            <a:r>
              <a:rPr lang="en-US" dirty="0"/>
              <a:t>Toronto’s and New York City’s datasets are represented on a map that shown in Figures 8 and 9, respectively.</a:t>
            </a:r>
          </a:p>
          <a:p>
            <a:endParaRPr lang="en-US" dirty="0"/>
          </a:p>
        </p:txBody>
      </p:sp>
      <p:pic>
        <p:nvPicPr>
          <p:cNvPr id="4" name="Picture 3" descr="A close up of a map&#10;&#10;Description automatically generated">
            <a:extLst>
              <a:ext uri="{FF2B5EF4-FFF2-40B4-BE49-F238E27FC236}">
                <a16:creationId xmlns:a16="http://schemas.microsoft.com/office/drawing/2014/main" id="{28103CC5-F329-A54F-92D4-81B674D88FB6}"/>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911352" y="826208"/>
            <a:ext cx="4160520" cy="2480310"/>
          </a:xfrm>
          <a:prstGeom prst="rect">
            <a:avLst/>
          </a:prstGeom>
        </p:spPr>
      </p:pic>
      <p:sp>
        <p:nvSpPr>
          <p:cNvPr id="5" name="Rectangle 4">
            <a:extLst>
              <a:ext uri="{FF2B5EF4-FFF2-40B4-BE49-F238E27FC236}">
                <a16:creationId xmlns:a16="http://schemas.microsoft.com/office/drawing/2014/main" id="{31858322-00B6-AA4D-8F36-74DED1DA7B78}"/>
              </a:ext>
            </a:extLst>
          </p:cNvPr>
          <p:cNvSpPr/>
          <p:nvPr/>
        </p:nvSpPr>
        <p:spPr>
          <a:xfrm>
            <a:off x="6714839" y="3302430"/>
            <a:ext cx="4556074" cy="276999"/>
          </a:xfrm>
          <a:prstGeom prst="rect">
            <a:avLst/>
          </a:prstGeom>
        </p:spPr>
        <p:txBody>
          <a:bodyPr wrap="square">
            <a:spAutoFit/>
          </a:bodyPr>
          <a:lstStyle/>
          <a:p>
            <a:pPr algn="ctr"/>
            <a:r>
              <a:rPr lang="en-US" sz="1200" b="1" u="sng" dirty="0">
                <a:latin typeface="Times New Roman" panose="02020603050405020304" pitchFamily="18" charset="0"/>
                <a:ea typeface="Calibri" panose="020F0502020204030204" pitchFamily="34" charset="0"/>
                <a:cs typeface="Arial" panose="020B0604020202020204" pitchFamily="34" charset="0"/>
              </a:rPr>
              <a:t>Figure 8.</a:t>
            </a:r>
            <a:r>
              <a:rPr lang="en-US" sz="1200" b="1" dirty="0">
                <a:latin typeface="Times New Roman" panose="02020603050405020304" pitchFamily="18" charset="0"/>
                <a:ea typeface="Calibri" panose="020F0502020204030204" pitchFamily="34" charset="0"/>
                <a:cs typeface="Arial" panose="020B0604020202020204" pitchFamily="34" charset="0"/>
              </a:rPr>
              <a:t> Toronto’s Neighborhood Dataset – Map Visualization.</a:t>
            </a:r>
            <a:endParaRPr lang="en-US" sz="1200" dirty="0">
              <a:latin typeface="Calibri" panose="020F0502020204030204" pitchFamily="34" charset="0"/>
              <a:ea typeface="Calibri" panose="020F0502020204030204" pitchFamily="34" charset="0"/>
              <a:cs typeface="Arial" panose="020B0604020202020204" pitchFamily="34" charset="0"/>
            </a:endParaRPr>
          </a:p>
        </p:txBody>
      </p:sp>
      <p:pic>
        <p:nvPicPr>
          <p:cNvPr id="6" name="Picture 5" descr="A picture containing text, map&#10;&#10;Description automatically generated">
            <a:extLst>
              <a:ext uri="{FF2B5EF4-FFF2-40B4-BE49-F238E27FC236}">
                <a16:creationId xmlns:a16="http://schemas.microsoft.com/office/drawing/2014/main" id="{07AB99F4-C0EF-E14C-AAB7-6626BCB9174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911353" y="3665286"/>
            <a:ext cx="4160520" cy="2506980"/>
          </a:xfrm>
          <a:prstGeom prst="rect">
            <a:avLst/>
          </a:prstGeom>
        </p:spPr>
      </p:pic>
      <p:sp>
        <p:nvSpPr>
          <p:cNvPr id="7" name="Rectangle 6">
            <a:extLst>
              <a:ext uri="{FF2B5EF4-FFF2-40B4-BE49-F238E27FC236}">
                <a16:creationId xmlns:a16="http://schemas.microsoft.com/office/drawing/2014/main" id="{2FCC988D-9493-9240-BAFC-5D2FD5919CE6}"/>
              </a:ext>
            </a:extLst>
          </p:cNvPr>
          <p:cNvSpPr/>
          <p:nvPr/>
        </p:nvSpPr>
        <p:spPr>
          <a:xfrm>
            <a:off x="6608629" y="6202067"/>
            <a:ext cx="4765967" cy="276999"/>
          </a:xfrm>
          <a:prstGeom prst="rect">
            <a:avLst/>
          </a:prstGeom>
        </p:spPr>
        <p:txBody>
          <a:bodyPr wrap="square">
            <a:spAutoFit/>
          </a:bodyPr>
          <a:lstStyle/>
          <a:p>
            <a:pPr algn="ctr"/>
            <a:r>
              <a:rPr lang="en-US" sz="1200" b="1" u="sng" dirty="0">
                <a:latin typeface="Times New Roman" panose="02020603050405020304" pitchFamily="18" charset="0"/>
                <a:ea typeface="Calibri" panose="020F0502020204030204" pitchFamily="34" charset="0"/>
                <a:cs typeface="Arial" panose="020B0604020202020204" pitchFamily="34" charset="0"/>
              </a:rPr>
              <a:t>Figure 9.</a:t>
            </a:r>
            <a:r>
              <a:rPr lang="en-US" sz="1200" b="1" dirty="0">
                <a:latin typeface="Times New Roman" panose="02020603050405020304" pitchFamily="18" charset="0"/>
                <a:ea typeface="Calibri" panose="020F0502020204030204" pitchFamily="34" charset="0"/>
                <a:cs typeface="Arial" panose="020B0604020202020204" pitchFamily="34" charset="0"/>
              </a:rPr>
              <a:t> New York City’s Neighborhood Dataset – Map Visualization.</a:t>
            </a:r>
            <a:endParaRPr lang="en-US" sz="1200" dirty="0">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965144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D551A-35E9-8A45-BA07-EDB41980656E}"/>
              </a:ext>
            </a:extLst>
          </p:cNvPr>
          <p:cNvSpPr>
            <a:spLocks noGrp="1"/>
          </p:cNvSpPr>
          <p:nvPr>
            <p:ph type="title"/>
          </p:nvPr>
        </p:nvSpPr>
        <p:spPr/>
        <p:txBody>
          <a:bodyPr/>
          <a:lstStyle/>
          <a:p>
            <a:r>
              <a:rPr lang="en-US" dirty="0"/>
              <a:t>4. </a:t>
            </a:r>
            <a:r>
              <a:rPr lang="en-US" b="1" dirty="0"/>
              <a:t>Exploring the Data (Cont.)</a:t>
            </a:r>
            <a:endParaRPr lang="en-US" dirty="0"/>
          </a:p>
        </p:txBody>
      </p:sp>
      <p:sp>
        <p:nvSpPr>
          <p:cNvPr id="3" name="Content Placeholder 2">
            <a:extLst>
              <a:ext uri="{FF2B5EF4-FFF2-40B4-BE49-F238E27FC236}">
                <a16:creationId xmlns:a16="http://schemas.microsoft.com/office/drawing/2014/main" id="{7F913113-5AAD-974B-9E0B-BD2D990F374D}"/>
              </a:ext>
            </a:extLst>
          </p:cNvPr>
          <p:cNvSpPr>
            <a:spLocks noGrp="1"/>
          </p:cNvSpPr>
          <p:nvPr>
            <p:ph idx="1"/>
          </p:nvPr>
        </p:nvSpPr>
        <p:spPr>
          <a:xfrm>
            <a:off x="581192" y="2054537"/>
            <a:ext cx="5597935" cy="2305027"/>
          </a:xfrm>
        </p:spPr>
        <p:txBody>
          <a:bodyPr/>
          <a:lstStyle/>
          <a:p>
            <a:pPr algn="just"/>
            <a:r>
              <a:rPr lang="en-US" b="1" dirty="0"/>
              <a:t>Identifying the Target in the Dataset: </a:t>
            </a:r>
            <a:r>
              <a:rPr lang="en-US" dirty="0"/>
              <a:t>The dataset for Toronto’s neighborhood includes several neighborhoods. For this project, </a:t>
            </a:r>
            <a:r>
              <a:rPr lang="en-US" b="1" i="1" dirty="0"/>
              <a:t>’Scarborough’</a:t>
            </a:r>
            <a:r>
              <a:rPr lang="en-US" i="1" dirty="0"/>
              <a:t> </a:t>
            </a:r>
            <a:r>
              <a:rPr lang="en-US" dirty="0"/>
              <a:t>neighborhood is selected as a target neighborhood from the dataset of Toronto’s Neighborhood. Then, the dataset is filtered by </a:t>
            </a:r>
            <a:r>
              <a:rPr lang="en-US" b="1" dirty="0"/>
              <a:t>‘Borough’</a:t>
            </a:r>
            <a:r>
              <a:rPr lang="en-US" dirty="0"/>
              <a:t> variable with value o </a:t>
            </a:r>
            <a:r>
              <a:rPr lang="en-US" b="1" i="1" dirty="0"/>
              <a:t>‘Scarborough’</a:t>
            </a:r>
            <a:r>
              <a:rPr lang="en-US" dirty="0"/>
              <a:t>. Figure 10 shown this filtered dataset. </a:t>
            </a:r>
          </a:p>
        </p:txBody>
      </p:sp>
      <p:pic>
        <p:nvPicPr>
          <p:cNvPr id="4" name="Picture 3" descr="A screenshot of a cell phone&#10;&#10;Description automatically generated">
            <a:extLst>
              <a:ext uri="{FF2B5EF4-FFF2-40B4-BE49-F238E27FC236}">
                <a16:creationId xmlns:a16="http://schemas.microsoft.com/office/drawing/2014/main" id="{CF48107C-4FD0-624E-B1EC-5DD93CEDD58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409754" y="4263621"/>
            <a:ext cx="3940810" cy="1526540"/>
          </a:xfrm>
          <a:prstGeom prst="rect">
            <a:avLst/>
          </a:prstGeom>
        </p:spPr>
      </p:pic>
      <p:sp>
        <p:nvSpPr>
          <p:cNvPr id="5" name="Rectangle 4">
            <a:extLst>
              <a:ext uri="{FF2B5EF4-FFF2-40B4-BE49-F238E27FC236}">
                <a16:creationId xmlns:a16="http://schemas.microsoft.com/office/drawing/2014/main" id="{6B1073AA-2EA0-2D49-88D7-3184D051A793}"/>
              </a:ext>
            </a:extLst>
          </p:cNvPr>
          <p:cNvSpPr/>
          <p:nvPr/>
        </p:nvSpPr>
        <p:spPr>
          <a:xfrm>
            <a:off x="900195" y="5872197"/>
            <a:ext cx="4959927" cy="307777"/>
          </a:xfrm>
          <a:prstGeom prst="rect">
            <a:avLst/>
          </a:prstGeom>
        </p:spPr>
        <p:txBody>
          <a:bodyPr wrap="square">
            <a:spAutoFit/>
          </a:bodyPr>
          <a:lstStyle/>
          <a:p>
            <a:r>
              <a:rPr lang="en-US" sz="1400" b="1" u="sng" dirty="0">
                <a:latin typeface="Times New Roman" panose="02020603050405020304" pitchFamily="18" charset="0"/>
                <a:ea typeface="Calibri" panose="020F0502020204030204" pitchFamily="34" charset="0"/>
              </a:rPr>
              <a:t>Figure 10.</a:t>
            </a:r>
            <a:r>
              <a:rPr lang="en-US" sz="1400" b="1" dirty="0">
                <a:latin typeface="Times New Roman" panose="02020603050405020304" pitchFamily="18" charset="0"/>
                <a:ea typeface="Calibri" panose="020F0502020204030204" pitchFamily="34" charset="0"/>
              </a:rPr>
              <a:t> Toronto’s Neighborhood Dataset – Filtered Dataset.</a:t>
            </a:r>
            <a:r>
              <a:rPr lang="en-US" sz="1400" dirty="0">
                <a:effectLst/>
              </a:rPr>
              <a:t> </a:t>
            </a:r>
            <a:endParaRPr lang="en-US" sz="1400" dirty="0"/>
          </a:p>
        </p:txBody>
      </p:sp>
      <p:pic>
        <p:nvPicPr>
          <p:cNvPr id="6" name="Picture 5" descr="A close up of a map&#10;&#10;Description automatically generated">
            <a:extLst>
              <a:ext uri="{FF2B5EF4-FFF2-40B4-BE49-F238E27FC236}">
                <a16:creationId xmlns:a16="http://schemas.microsoft.com/office/drawing/2014/main" id="{0AD589F6-471E-3949-BAFC-F4238FF4F892}"/>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855928" y="2292928"/>
            <a:ext cx="4754880" cy="2844800"/>
          </a:xfrm>
          <a:prstGeom prst="rect">
            <a:avLst/>
          </a:prstGeom>
        </p:spPr>
      </p:pic>
      <p:sp>
        <p:nvSpPr>
          <p:cNvPr id="7" name="Rectangle 6">
            <a:extLst>
              <a:ext uri="{FF2B5EF4-FFF2-40B4-BE49-F238E27FC236}">
                <a16:creationId xmlns:a16="http://schemas.microsoft.com/office/drawing/2014/main" id="{BD6F7074-AF4A-E349-90D3-D24EC8DED440}"/>
              </a:ext>
            </a:extLst>
          </p:cNvPr>
          <p:cNvSpPr/>
          <p:nvPr/>
        </p:nvSpPr>
        <p:spPr>
          <a:xfrm>
            <a:off x="6715528" y="5170421"/>
            <a:ext cx="5080000" cy="276999"/>
          </a:xfrm>
          <a:prstGeom prst="rect">
            <a:avLst/>
          </a:prstGeom>
        </p:spPr>
        <p:txBody>
          <a:bodyPr wrap="square">
            <a:spAutoFit/>
          </a:bodyPr>
          <a:lstStyle/>
          <a:p>
            <a:pPr algn="ctr"/>
            <a:r>
              <a:rPr lang="en-US" sz="1200" b="1" u="sng" dirty="0">
                <a:latin typeface="Times New Roman" panose="02020603050405020304" pitchFamily="18" charset="0"/>
                <a:ea typeface="Calibri" panose="020F0502020204030204" pitchFamily="34" charset="0"/>
                <a:cs typeface="Arial" panose="020B0604020202020204" pitchFamily="34" charset="0"/>
              </a:rPr>
              <a:t>Figure 11.</a:t>
            </a:r>
            <a:r>
              <a:rPr lang="en-US" sz="1200" b="1" dirty="0">
                <a:latin typeface="Times New Roman" panose="02020603050405020304" pitchFamily="18" charset="0"/>
                <a:ea typeface="Calibri" panose="020F0502020204030204" pitchFamily="34" charset="0"/>
                <a:cs typeface="Arial" panose="020B0604020202020204" pitchFamily="34" charset="0"/>
              </a:rPr>
              <a:t> Toronto’s Neighborhood Sub-Dataset – Map Visualization.</a:t>
            </a:r>
            <a:endParaRPr lang="en-US" sz="1200" dirty="0">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0690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7CA8B-D24D-FB48-B21D-89418788656C}"/>
              </a:ext>
            </a:extLst>
          </p:cNvPr>
          <p:cNvSpPr>
            <a:spLocks noGrp="1"/>
          </p:cNvSpPr>
          <p:nvPr>
            <p:ph type="title"/>
          </p:nvPr>
        </p:nvSpPr>
        <p:spPr/>
        <p:txBody>
          <a:bodyPr/>
          <a:lstStyle/>
          <a:p>
            <a:r>
              <a:rPr lang="en-US" dirty="0"/>
              <a:t>4. </a:t>
            </a:r>
            <a:r>
              <a:rPr lang="en-US" b="1" dirty="0"/>
              <a:t>Exploring the Data (Cont.)</a:t>
            </a:r>
            <a:endParaRPr lang="en-US" dirty="0"/>
          </a:p>
        </p:txBody>
      </p:sp>
      <p:sp>
        <p:nvSpPr>
          <p:cNvPr id="3" name="Content Placeholder 2">
            <a:extLst>
              <a:ext uri="{FF2B5EF4-FFF2-40B4-BE49-F238E27FC236}">
                <a16:creationId xmlns:a16="http://schemas.microsoft.com/office/drawing/2014/main" id="{A57F688F-04C5-E448-BC3B-E2FF80F4D817}"/>
              </a:ext>
            </a:extLst>
          </p:cNvPr>
          <p:cNvSpPr>
            <a:spLocks noGrp="1"/>
          </p:cNvSpPr>
          <p:nvPr>
            <p:ph idx="1"/>
          </p:nvPr>
        </p:nvSpPr>
        <p:spPr>
          <a:xfrm>
            <a:off x="581193" y="1980645"/>
            <a:ext cx="5514808" cy="4337028"/>
          </a:xfrm>
        </p:spPr>
        <p:txBody>
          <a:bodyPr>
            <a:normAutofit lnSpcReduction="10000"/>
          </a:bodyPr>
          <a:lstStyle/>
          <a:p>
            <a:r>
              <a:rPr lang="en-US" b="1" dirty="0"/>
              <a:t>Problem Definition: </a:t>
            </a:r>
            <a:r>
              <a:rPr lang="en-US" dirty="0"/>
              <a:t>As discussed in the background, this project is focused on exploring current venues in the neighborhoods of Toronto in Canada and New York City in U.S.A in order to find potential site locations for a profitable venue in the neighborhoods. </a:t>
            </a:r>
          </a:p>
          <a:p>
            <a:r>
              <a:rPr lang="en-US" b="1" dirty="0"/>
              <a:t>Identifying Current Venues in the Neighborhoods</a:t>
            </a:r>
            <a:r>
              <a:rPr lang="en-US" dirty="0"/>
              <a:t> </a:t>
            </a:r>
          </a:p>
          <a:p>
            <a:pPr lvl="1"/>
            <a:r>
              <a:rPr lang="en-US" b="1" dirty="0"/>
              <a:t>Neighborhoods of Toronto:</a:t>
            </a:r>
            <a:r>
              <a:rPr lang="en-US" dirty="0"/>
              <a:t> To understand the market, the sub-dataset for </a:t>
            </a:r>
            <a:r>
              <a:rPr lang="en-US" b="1" i="1" dirty="0"/>
              <a:t>‘Scarborough’</a:t>
            </a:r>
            <a:r>
              <a:rPr lang="en-US" dirty="0"/>
              <a:t> neighborhood of Toronto will be ordered by current venues. The following figure show the top nine venues in </a:t>
            </a:r>
            <a:r>
              <a:rPr lang="en-US" b="1" i="1" dirty="0"/>
              <a:t>‘Scarborough’</a:t>
            </a:r>
            <a:r>
              <a:rPr lang="en-US" dirty="0"/>
              <a:t> neighborhood:</a:t>
            </a:r>
          </a:p>
          <a:p>
            <a:pPr lvl="1"/>
            <a:r>
              <a:rPr lang="en-US" dirty="0"/>
              <a:t>The statistics of the current venues in Toronto’s neighborhood is provided in Figure 13.</a:t>
            </a:r>
          </a:p>
        </p:txBody>
      </p:sp>
      <p:pic>
        <p:nvPicPr>
          <p:cNvPr id="4" name="Picture 3" descr="A screenshot of a cell phone&#10;&#10;Description automatically generated">
            <a:extLst>
              <a:ext uri="{FF2B5EF4-FFF2-40B4-BE49-F238E27FC236}">
                <a16:creationId xmlns:a16="http://schemas.microsoft.com/office/drawing/2014/main" id="{737737F1-0553-3645-9E38-F6DC0A074192}"/>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759084" y="1761572"/>
            <a:ext cx="5065395" cy="1819275"/>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0917C680-E6B9-8E43-B4AC-87F37EF979DB}"/>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749848" y="4082674"/>
            <a:ext cx="5046980" cy="2313305"/>
          </a:xfrm>
          <a:prstGeom prst="rect">
            <a:avLst/>
          </a:prstGeom>
        </p:spPr>
      </p:pic>
      <p:sp>
        <p:nvSpPr>
          <p:cNvPr id="6" name="Rectangle 5">
            <a:extLst>
              <a:ext uri="{FF2B5EF4-FFF2-40B4-BE49-F238E27FC236}">
                <a16:creationId xmlns:a16="http://schemas.microsoft.com/office/drawing/2014/main" id="{9D1C1C3E-3563-E743-9C04-EC1656773D04}"/>
              </a:ext>
            </a:extLst>
          </p:cNvPr>
          <p:cNvSpPr/>
          <p:nvPr/>
        </p:nvSpPr>
        <p:spPr>
          <a:xfrm>
            <a:off x="6525170" y="3580847"/>
            <a:ext cx="5514808" cy="461665"/>
          </a:xfrm>
          <a:prstGeom prst="rect">
            <a:avLst/>
          </a:prstGeom>
        </p:spPr>
        <p:txBody>
          <a:bodyPr wrap="square">
            <a:spAutoFit/>
          </a:bodyPr>
          <a:lstStyle/>
          <a:p>
            <a:pPr algn="ctr"/>
            <a:r>
              <a:rPr lang="en-US" sz="1200" b="1" u="sng" dirty="0">
                <a:latin typeface="Times New Roman" panose="02020603050405020304" pitchFamily="18" charset="0"/>
                <a:ea typeface="Calibri" panose="020F0502020204030204" pitchFamily="34" charset="0"/>
                <a:cs typeface="Arial" panose="020B0604020202020204" pitchFamily="34" charset="0"/>
              </a:rPr>
              <a:t>Figure 12.</a:t>
            </a:r>
            <a:r>
              <a:rPr lang="en-US" sz="1200" b="1" dirty="0">
                <a:latin typeface="Times New Roman" panose="02020603050405020304" pitchFamily="18" charset="0"/>
                <a:ea typeface="Calibri" panose="020F0502020204030204" pitchFamily="34" charset="0"/>
                <a:cs typeface="Arial" panose="020B0604020202020204" pitchFamily="34" charset="0"/>
              </a:rPr>
              <a:t> Toronto’s Neighborhood Sub-Dataset – ‘</a:t>
            </a:r>
            <a:r>
              <a:rPr lang="en-US" sz="1200" b="1" i="1" dirty="0">
                <a:latin typeface="Times New Roman" panose="02020603050405020304" pitchFamily="18" charset="0"/>
                <a:ea typeface="Calibri" panose="020F0502020204030204" pitchFamily="34" charset="0"/>
                <a:cs typeface="Arial" panose="020B0604020202020204" pitchFamily="34" charset="0"/>
              </a:rPr>
              <a:t>Scarborough’</a:t>
            </a:r>
            <a:r>
              <a:rPr lang="en-US" sz="1200" b="1" dirty="0">
                <a:latin typeface="Times New Roman" panose="02020603050405020304" pitchFamily="18" charset="0"/>
                <a:ea typeface="Calibri" panose="020F0502020204030204" pitchFamily="34" charset="0"/>
                <a:cs typeface="Arial" panose="020B0604020202020204" pitchFamily="34" charset="0"/>
              </a:rPr>
              <a:t> Neighborhood.</a:t>
            </a:r>
            <a:endParaRPr lang="en-US" sz="1200" dirty="0">
              <a:latin typeface="Calibri" panose="020F0502020204030204" pitchFamily="34" charset="0"/>
              <a:ea typeface="Calibri" panose="020F0502020204030204" pitchFamily="34" charset="0"/>
              <a:cs typeface="Arial" panose="020B0604020202020204" pitchFamily="34" charset="0"/>
            </a:endParaRPr>
          </a:p>
          <a:p>
            <a:pPr algn="ctr"/>
            <a:r>
              <a:rPr lang="en-US" sz="1200" dirty="0">
                <a:latin typeface="Times New Roman" panose="02020603050405020304" pitchFamily="18" charset="0"/>
                <a:ea typeface="Calibri" panose="020F0502020204030204" pitchFamily="34" charset="0"/>
                <a:cs typeface="Arial" panose="020B0604020202020204" pitchFamily="34" charset="0"/>
              </a:rPr>
              <a:t>(Sub-dataset is ordered by venue, top nine venues)</a:t>
            </a:r>
            <a:endParaRPr lang="en-US" sz="1200" dirty="0">
              <a:latin typeface="Calibri" panose="020F0502020204030204" pitchFamily="34" charset="0"/>
              <a:ea typeface="Calibri" panose="020F050202020403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84121184-3ADF-A546-BC1E-0229EB60869A}"/>
              </a:ext>
            </a:extLst>
          </p:cNvPr>
          <p:cNvSpPr/>
          <p:nvPr/>
        </p:nvSpPr>
        <p:spPr>
          <a:xfrm>
            <a:off x="6876472" y="6436141"/>
            <a:ext cx="4830618" cy="276999"/>
          </a:xfrm>
          <a:prstGeom prst="rect">
            <a:avLst/>
          </a:prstGeom>
        </p:spPr>
        <p:txBody>
          <a:bodyPr wrap="square">
            <a:spAutoFit/>
          </a:bodyPr>
          <a:lstStyle/>
          <a:p>
            <a:pPr algn="ctr"/>
            <a:r>
              <a:rPr lang="en-US" sz="1200" b="1" u="sng" dirty="0">
                <a:latin typeface="Times New Roman" panose="02020603050405020304" pitchFamily="18" charset="0"/>
                <a:ea typeface="Calibri" panose="020F0502020204030204" pitchFamily="34" charset="0"/>
                <a:cs typeface="Arial" panose="020B0604020202020204" pitchFamily="34" charset="0"/>
              </a:rPr>
              <a:t>Figure 13.</a:t>
            </a:r>
            <a:r>
              <a:rPr lang="en-US" sz="1200" b="1" dirty="0">
                <a:latin typeface="Times New Roman" panose="02020603050405020304" pitchFamily="18" charset="0"/>
                <a:ea typeface="Calibri" panose="020F0502020204030204" pitchFamily="34" charset="0"/>
                <a:cs typeface="Arial" panose="020B0604020202020204" pitchFamily="34" charset="0"/>
              </a:rPr>
              <a:t> Toronto’s Neighborhood – Statistics of the Current Venues.</a:t>
            </a:r>
            <a:endParaRPr lang="en-US" sz="1200" dirty="0">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7821144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0356E-AB0B-4647-8A45-91201217F5DA}"/>
              </a:ext>
            </a:extLst>
          </p:cNvPr>
          <p:cNvSpPr>
            <a:spLocks noGrp="1"/>
          </p:cNvSpPr>
          <p:nvPr>
            <p:ph type="title"/>
          </p:nvPr>
        </p:nvSpPr>
        <p:spPr/>
        <p:txBody>
          <a:bodyPr/>
          <a:lstStyle/>
          <a:p>
            <a:r>
              <a:rPr lang="en-US" dirty="0"/>
              <a:t>4. </a:t>
            </a:r>
            <a:r>
              <a:rPr lang="en-US" b="1" dirty="0"/>
              <a:t>Exploring the Data (Cont.)</a:t>
            </a:r>
            <a:endParaRPr lang="en-US" dirty="0"/>
          </a:p>
        </p:txBody>
      </p:sp>
      <p:sp>
        <p:nvSpPr>
          <p:cNvPr id="3" name="Content Placeholder 2">
            <a:extLst>
              <a:ext uri="{FF2B5EF4-FFF2-40B4-BE49-F238E27FC236}">
                <a16:creationId xmlns:a16="http://schemas.microsoft.com/office/drawing/2014/main" id="{22A17C6B-0C86-1A46-8DA8-AC2DB44B3EF9}"/>
              </a:ext>
            </a:extLst>
          </p:cNvPr>
          <p:cNvSpPr>
            <a:spLocks noGrp="1"/>
          </p:cNvSpPr>
          <p:nvPr>
            <p:ph idx="1"/>
          </p:nvPr>
        </p:nvSpPr>
        <p:spPr>
          <a:xfrm>
            <a:off x="581193" y="2340863"/>
            <a:ext cx="5514808" cy="4133827"/>
          </a:xfrm>
        </p:spPr>
        <p:txBody>
          <a:bodyPr/>
          <a:lstStyle/>
          <a:p>
            <a:r>
              <a:rPr lang="en-US" dirty="0"/>
              <a:t>Now, it is important to find the top 10 most common venues for Toronto’s neighborhoods. Figure 14 provides the top 10 most common venues for Toronto’s neighborhoods. All the venues are clustered based on the type of venue. Figure 15 shows all the venues in Toronto’s neighborhood by type of venue. These clusters are represented as map visualization in Figure 16. By taking these steps, the dataset will be classified such that it reveals the top 10 most common venues in the target sub-dataset </a:t>
            </a:r>
            <a:r>
              <a:rPr lang="en-US" b="1" i="1" dirty="0"/>
              <a:t>Scarborough</a:t>
            </a:r>
            <a:r>
              <a:rPr lang="en-US" dirty="0"/>
              <a:t> neighborhood. This method is called </a:t>
            </a:r>
            <a:r>
              <a:rPr lang="en-US" b="1" dirty="0"/>
              <a:t>‘Data Classification’.</a:t>
            </a:r>
            <a:endParaRPr lang="en-US" dirty="0"/>
          </a:p>
          <a:p>
            <a:endParaRPr lang="en-US" dirty="0"/>
          </a:p>
        </p:txBody>
      </p:sp>
      <p:pic>
        <p:nvPicPr>
          <p:cNvPr id="4" name="Picture 3" descr="A screenshot of a cell phone&#10;&#10;Description automatically generated">
            <a:extLst>
              <a:ext uri="{FF2B5EF4-FFF2-40B4-BE49-F238E27FC236}">
                <a16:creationId xmlns:a16="http://schemas.microsoft.com/office/drawing/2014/main" id="{DC30FC00-E936-E74C-B174-9A501A28B6DF}"/>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096000" y="2645662"/>
            <a:ext cx="5943600" cy="2778125"/>
          </a:xfrm>
          <a:prstGeom prst="rect">
            <a:avLst/>
          </a:prstGeom>
        </p:spPr>
      </p:pic>
      <p:sp>
        <p:nvSpPr>
          <p:cNvPr id="5" name="Rectangle 4">
            <a:extLst>
              <a:ext uri="{FF2B5EF4-FFF2-40B4-BE49-F238E27FC236}">
                <a16:creationId xmlns:a16="http://schemas.microsoft.com/office/drawing/2014/main" id="{61EE4477-EE26-C643-8225-E3237E98A189}"/>
              </a:ext>
            </a:extLst>
          </p:cNvPr>
          <p:cNvSpPr/>
          <p:nvPr/>
        </p:nvSpPr>
        <p:spPr>
          <a:xfrm>
            <a:off x="6731000" y="5423787"/>
            <a:ext cx="4673600" cy="276999"/>
          </a:xfrm>
          <a:prstGeom prst="rect">
            <a:avLst/>
          </a:prstGeom>
        </p:spPr>
        <p:txBody>
          <a:bodyPr wrap="square">
            <a:spAutoFit/>
          </a:bodyPr>
          <a:lstStyle/>
          <a:p>
            <a:pPr algn="ctr"/>
            <a:r>
              <a:rPr lang="en-US" sz="1200" b="1" u="sng" dirty="0">
                <a:latin typeface="Times New Roman" panose="02020603050405020304" pitchFamily="18" charset="0"/>
                <a:ea typeface="Calibri" panose="020F0502020204030204" pitchFamily="34" charset="0"/>
                <a:cs typeface="Arial" panose="020B0604020202020204" pitchFamily="34" charset="0"/>
              </a:rPr>
              <a:t>Figure 14.</a:t>
            </a:r>
            <a:r>
              <a:rPr lang="en-US" sz="1200" b="1" dirty="0">
                <a:latin typeface="Times New Roman" panose="02020603050405020304" pitchFamily="18" charset="0"/>
                <a:ea typeface="Calibri" panose="020F0502020204030204" pitchFamily="34" charset="0"/>
                <a:cs typeface="Arial" panose="020B0604020202020204" pitchFamily="34" charset="0"/>
              </a:rPr>
              <a:t> Toronto’s Neighborhood – Top 10 Most Common Venues.</a:t>
            </a:r>
            <a:endParaRPr lang="en-US" sz="1200" dirty="0">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903830787"/>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243841"/>
      </a:dk2>
      <a:lt2>
        <a:srgbClr val="E8E7E2"/>
      </a:lt2>
      <a:accent1>
        <a:srgbClr val="87A8BE"/>
      </a:accent1>
      <a:accent2>
        <a:srgbClr val="7F89BA"/>
      </a:accent2>
      <a:accent3>
        <a:srgbClr val="A296C6"/>
      </a:accent3>
      <a:accent4>
        <a:srgbClr val="BA8E7F"/>
      </a:accent4>
      <a:accent5>
        <a:srgbClr val="B2A281"/>
      </a:accent5>
      <a:accent6>
        <a:srgbClr val="A3A872"/>
      </a:accent6>
      <a:hlink>
        <a:srgbClr val="8D8355"/>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60</TotalTime>
  <Words>1219</Words>
  <Application>Microsoft Macintosh PowerPoint</Application>
  <PresentationFormat>Widescreen</PresentationFormat>
  <Paragraphs>59</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Gill Sans MT</vt:lpstr>
      <vt:lpstr>Times New Roman</vt:lpstr>
      <vt:lpstr>Wingdings 2</vt:lpstr>
      <vt:lpstr>DividendVTI</vt:lpstr>
      <vt:lpstr> The Battle of Neighborhoods: Toronto vs. New York </vt:lpstr>
      <vt:lpstr>1. Introduction</vt:lpstr>
      <vt:lpstr>2. Data Acquisition and Cleaning</vt:lpstr>
      <vt:lpstr>3. Exploratory Data Analysis</vt:lpstr>
      <vt:lpstr>3. Exploratory Data Analysis (cont.)</vt:lpstr>
      <vt:lpstr>4. Exploring the Data</vt:lpstr>
      <vt:lpstr>4. Exploring the Data (Cont.)</vt:lpstr>
      <vt:lpstr>4. Exploring the Data (Cont.)</vt:lpstr>
      <vt:lpstr>4. Exploring the Data (Cont.)</vt:lpstr>
      <vt:lpstr>4. Exploring the Data (Cont.)</vt:lpstr>
      <vt:lpstr>4. Exploring the Data (Cont.)</vt:lpstr>
      <vt:lpstr>4. Exploring the Data (Cont.)</vt:lpstr>
      <vt:lpstr>5.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The Battle of Neighborhoods: Toronto vs. New York </dc:title>
  <dc:creator>Maniei, Farzin</dc:creator>
  <cp:lastModifiedBy>Maniei, Farzin</cp:lastModifiedBy>
  <cp:revision>75</cp:revision>
  <cp:lastPrinted>2019-10-19T06:21:53Z</cp:lastPrinted>
  <dcterms:created xsi:type="dcterms:W3CDTF">2019-10-19T06:10:38Z</dcterms:created>
  <dcterms:modified xsi:type="dcterms:W3CDTF">2019-10-19T07:11:33Z</dcterms:modified>
</cp:coreProperties>
</file>